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71" r:id="rId25"/>
    <p:sldId id="272" r:id="rId26"/>
    <p:sldId id="273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1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0550" y="504190"/>
            <a:ext cx="8362899" cy="406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39693" y="104394"/>
            <a:ext cx="2864612" cy="376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1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0550" y="840105"/>
            <a:ext cx="8362899" cy="3381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101blockchains.com/web-3-0-blockchain-technology-stack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inbase.com/blog/a-simple-guide-to-the-web3-stack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entethalliance.org/advancing-the-web-3-0-ecosystem%E2%80%8B/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web3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financial-services/our-insights/web3-beyond-the-hype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ckinsey.com/industries/financial-services/our-insights/web3-beyond-the-hype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cceleratingbiz/web3-for-tradbiz-use-case-categories-1e33d7b5716c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limatetrade.com/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post.com/software/carewallet" TargetMode="Externa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book.io/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indesk.com/learn/what-is-web-3-and-why-is-everyone-talking-about-it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algorandtechnologies.com/" TargetMode="Externa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lofty.ai/" TargetMode="Externa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ctrl-alt.co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notemusic.com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ravelx.io/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.com/article/18/8/open-source-tokenomics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ethereum.org/en/dao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onpay.com/learn/cryptocurrency/what-is-a-dao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ensys.net/knowledge-base/a-blockchain-glossary-for-beginner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blockchain-council.org/blockchain/asset-tokenization/" TargetMode="Externa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polygonscan.com/" TargetMode="External"/><Relationship Id="rId2" Type="http://schemas.openxmlformats.org/officeDocument/2006/relationships/hyperlink" Target="https://metamask.io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7I_Wlaq7GEKpxlPl-zii7ofurZjDsp6RtVscQALSYM4/edit#gid%3D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77MichaelR/status/160201557070198374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galnodes.com/article/token-types-legal-statu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yaa.com/web3-so-far-and-predictions/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techguides.co/what-is-the-web3-stack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47947" y="1863343"/>
            <a:ext cx="1848485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5200" spc="114" dirty="0">
                <a:solidFill>
                  <a:srgbClr val="000000"/>
                </a:solidFill>
              </a:rPr>
              <a:t>Web3</a:t>
            </a:r>
            <a:endParaRPr sz="5200"/>
          </a:p>
        </p:txBody>
      </p:sp>
      <p:sp>
        <p:nvSpPr>
          <p:cNvPr id="5" name="object 5"/>
          <p:cNvSpPr/>
          <p:nvPr/>
        </p:nvSpPr>
        <p:spPr>
          <a:xfrm>
            <a:off x="0" y="4896611"/>
            <a:ext cx="9144000" cy="247015"/>
          </a:xfrm>
          <a:custGeom>
            <a:avLst/>
            <a:gdLst/>
            <a:ahLst/>
            <a:cxnLst/>
            <a:rect l="l" t="t" r="r" b="b"/>
            <a:pathLst>
              <a:path w="9144000" h="247014">
                <a:moveTo>
                  <a:pt x="9143999" y="0"/>
                </a:moveTo>
                <a:lnTo>
                  <a:pt x="0" y="0"/>
                </a:lnTo>
                <a:lnTo>
                  <a:pt x="0" y="246887"/>
                </a:lnTo>
                <a:lnTo>
                  <a:pt x="9143999" y="246887"/>
                </a:lnTo>
                <a:lnTo>
                  <a:pt x="9143999" y="0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43E5BF-62A1-DA60-CD19-8FDF3B340098}"/>
              </a:ext>
            </a:extLst>
          </p:cNvPr>
          <p:cNvSpPr txBox="1"/>
          <p:nvPr/>
        </p:nvSpPr>
        <p:spPr>
          <a:xfrm>
            <a:off x="6019800" y="3524792"/>
            <a:ext cx="2133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/>
              <a:t>Dai is a stable, decentralized currency that does not discriminate. Any individual or business can realize the advantages of digital money.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0B2A57-72D1-233A-2192-00794D836563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086600" y="2419350"/>
            <a:ext cx="0" cy="1105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845AFED-8BAB-DB21-E647-3F107BE251C7}"/>
              </a:ext>
            </a:extLst>
          </p:cNvPr>
          <p:cNvSpPr txBox="1"/>
          <p:nvPr/>
        </p:nvSpPr>
        <p:spPr>
          <a:xfrm>
            <a:off x="7239000" y="2602880"/>
            <a:ext cx="231573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dirty="0"/>
              <a:t>Meet Ocean: Tokenized AI &amp; Data</a:t>
            </a:r>
          </a:p>
          <a:p>
            <a:pPr algn="l"/>
            <a:r>
              <a:rPr lang="en-GB" sz="1000" dirty="0"/>
              <a:t>Monetize AI models &amp; data while preserving privacy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720E58-5A8B-C5A5-ACC8-5EEDAABC3504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7620000" y="2190750"/>
            <a:ext cx="776868" cy="41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28308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Core</a:t>
            </a:r>
            <a:r>
              <a:rPr sz="2500" b="0" spc="-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dirty="0">
                <a:solidFill>
                  <a:srgbClr val="000000"/>
                </a:solidFill>
                <a:latin typeface="Arial MT"/>
                <a:cs typeface="Arial MT"/>
              </a:rPr>
              <a:t>Ideas</a:t>
            </a:r>
            <a:r>
              <a:rPr sz="2500"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in</a:t>
            </a:r>
            <a:r>
              <a:rPr sz="2500" b="0" spc="-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Web3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4850" y="1349121"/>
            <a:ext cx="8100695" cy="286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6680">
              <a:lnSpc>
                <a:spcPct val="114999"/>
              </a:lnSpc>
              <a:spcBef>
                <a:spcPts val="100"/>
              </a:spcBef>
            </a:pP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Web3</a:t>
            </a:r>
            <a:r>
              <a:rPr sz="1800" b="1" spc="-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1F2C"/>
                </a:solidFill>
                <a:latin typeface="Calibri"/>
                <a:cs typeface="Calibri"/>
              </a:rPr>
              <a:t>is</a:t>
            </a: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 decentralized:</a:t>
            </a:r>
            <a:r>
              <a:rPr sz="1800" b="1" spc="-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instead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of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large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swathes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of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internet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controlled</a:t>
            </a:r>
            <a:r>
              <a:rPr sz="1800" spc="3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owned </a:t>
            </a:r>
            <a:r>
              <a:rPr sz="1800" spc="-39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by centralized</a:t>
            </a:r>
            <a:r>
              <a:rPr sz="1800" spc="4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entities,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ownership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gets</a:t>
            </a:r>
            <a:r>
              <a:rPr sz="1800" spc="-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distributed</a:t>
            </a:r>
            <a:r>
              <a:rPr sz="1800" spc="3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amongst</a:t>
            </a:r>
            <a:r>
              <a:rPr sz="1800" spc="-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its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builders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users.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14999"/>
              </a:lnSpc>
            </a:pP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Web3</a:t>
            </a:r>
            <a:r>
              <a:rPr sz="1800" b="1" spc="-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1F2C"/>
                </a:solidFill>
                <a:latin typeface="Calibri"/>
                <a:cs typeface="Calibri"/>
              </a:rPr>
              <a:t>is</a:t>
            </a: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1A1F2C"/>
                </a:solidFill>
                <a:latin typeface="Calibri"/>
                <a:cs typeface="Calibri"/>
              </a:rPr>
              <a:t>permissionless: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everyone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has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equal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access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1A1F2C"/>
                </a:solidFill>
                <a:latin typeface="Calibri"/>
                <a:cs typeface="Calibri"/>
              </a:rPr>
              <a:t>participate</a:t>
            </a:r>
            <a:r>
              <a:rPr sz="1800" spc="3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Web3,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no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one </a:t>
            </a:r>
            <a:r>
              <a:rPr sz="1800" spc="-39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gets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 excluded.</a:t>
            </a:r>
            <a:endParaRPr sz="1800">
              <a:latin typeface="Calibri"/>
              <a:cs typeface="Calibri"/>
            </a:endParaRPr>
          </a:p>
          <a:p>
            <a:pPr marL="12700" marR="247015">
              <a:lnSpc>
                <a:spcPct val="114999"/>
              </a:lnSpc>
            </a:pP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Web3</a:t>
            </a:r>
            <a:r>
              <a:rPr sz="1800" b="1" spc="-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1F2C"/>
                </a:solidFill>
                <a:latin typeface="Calibri"/>
                <a:cs typeface="Calibri"/>
              </a:rPr>
              <a:t>has</a:t>
            </a: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1F2C"/>
                </a:solidFill>
                <a:latin typeface="Calibri"/>
                <a:cs typeface="Calibri"/>
              </a:rPr>
              <a:t>native</a:t>
            </a:r>
            <a:r>
              <a:rPr sz="1800" b="1" spc="-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payments: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it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uses cryptocurrency</a:t>
            </a:r>
            <a:r>
              <a:rPr sz="1800" spc="3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spending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sending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money </a:t>
            </a:r>
            <a:r>
              <a:rPr sz="1800" spc="-39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online</a:t>
            </a:r>
            <a:r>
              <a:rPr sz="1800" spc="2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instead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of relying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outdated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infrastructure</a:t>
            </a:r>
            <a:r>
              <a:rPr sz="18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banks</a:t>
            </a:r>
            <a:r>
              <a:rPr sz="1800" spc="-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payment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processors.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Web3</a:t>
            </a:r>
            <a:r>
              <a:rPr sz="1800" b="1" spc="-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1A1F2C"/>
                </a:solidFill>
                <a:latin typeface="Calibri"/>
                <a:cs typeface="Calibri"/>
              </a:rPr>
              <a:t>is </a:t>
            </a:r>
            <a:r>
              <a:rPr sz="1800" b="1" spc="-5" dirty="0">
                <a:solidFill>
                  <a:srgbClr val="1A1F2C"/>
                </a:solidFill>
                <a:latin typeface="Calibri"/>
                <a:cs typeface="Calibri"/>
              </a:rPr>
              <a:t>trustless:</a:t>
            </a:r>
            <a:r>
              <a:rPr sz="1800" b="1" spc="-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it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operates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using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incentives</a:t>
            </a:r>
            <a:r>
              <a:rPr sz="1800" spc="2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and</a:t>
            </a:r>
            <a:r>
              <a:rPr sz="1800" spc="2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1A1F2C"/>
                </a:solidFill>
                <a:latin typeface="Calibri"/>
                <a:cs typeface="Calibri"/>
              </a:rPr>
              <a:t>economic</a:t>
            </a:r>
            <a:r>
              <a:rPr sz="1800" spc="2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mechanisms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instead</a:t>
            </a:r>
            <a:r>
              <a:rPr sz="1800" spc="1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of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relying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1A1F2C"/>
                </a:solidFill>
                <a:latin typeface="Calibri"/>
                <a:cs typeface="Calibri"/>
              </a:rPr>
              <a:t>trusted third-parties.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3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463295"/>
            <a:ext cx="9144000" cy="4391025"/>
            <a:chOff x="0" y="463295"/>
            <a:chExt cx="9144000" cy="43910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2543"/>
              <a:ext cx="4754879" cy="40584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4880" y="463295"/>
              <a:ext cx="4389120" cy="4390644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13003" y="4806188"/>
            <a:ext cx="51930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4"/>
              </a:rPr>
              <a:t>https://101blockchains.com/web-3-0-blockchain-technology-stack/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1775"/>
            <a:ext cx="22352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Web3</a:t>
            </a:r>
            <a:r>
              <a:rPr sz="2000" b="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Tech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Stack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019" y="656844"/>
            <a:ext cx="8569626" cy="413450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84165" y="4907076"/>
            <a:ext cx="3852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https://www.coinbase.com/blog/a-simple-guide-to-the-web3-stack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1775"/>
            <a:ext cx="43243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Ethereum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Ecosystem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for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the Web</a:t>
            </a:r>
            <a:r>
              <a:rPr sz="2000" b="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3.0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8173" y="4907076"/>
            <a:ext cx="429831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C5ADB"/>
                </a:solidFill>
                <a:uFill>
                  <a:solidFill>
                    <a:srgbClr val="0C5ADB"/>
                  </a:solidFill>
                </a:uFill>
                <a:latin typeface="Calibri"/>
                <a:cs typeface="Calibri"/>
                <a:hlinkClick r:id="rId2"/>
              </a:rPr>
              <a:t>https://entethalliance.org/advancing-the-web-3-0-ecosystem%E2%80%8B/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263" y="740663"/>
            <a:ext cx="7205472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Multiple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use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dirty="0">
                <a:solidFill>
                  <a:srgbClr val="000000"/>
                </a:solidFill>
                <a:latin typeface="Arial MT"/>
                <a:cs typeface="Arial MT"/>
              </a:rPr>
              <a:t>cases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evolve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Web3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in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form</a:t>
            </a:r>
            <a:r>
              <a:rPr sz="2500" b="0" spc="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sz="2500" b="0" spc="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dApps</a:t>
            </a:r>
            <a:endParaRPr sz="25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797051"/>
            <a:ext cx="7772400" cy="41788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Browser</a:t>
            </a:r>
            <a:endParaRPr sz="2500" dirty="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91396-5432-3314-161A-087C7AD1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7750"/>
            <a:ext cx="1066800" cy="1859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Brave is a fast, secure, and private web browser that blocks ads and trackers by default, protects your online privacy, and offers crypto rewards for opting in to first-party ads.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EF90DCB-E19C-A92B-6366-53709AD9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07416"/>
            <a:ext cx="685859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Storage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434227"/>
            <a:ext cx="563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Storj</a:t>
            </a:r>
            <a:r>
              <a:rPr lang="en-GB" dirty="0"/>
              <a:t> is a decentralized cloud storage platform that segments and distributes data across a global network, providing better security, privacy, and performance. 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IPFS (</a:t>
            </a:r>
            <a:r>
              <a:rPr lang="en-GB" dirty="0" err="1"/>
              <a:t>InterPlanetary</a:t>
            </a:r>
            <a:r>
              <a:rPr lang="en-GB" dirty="0"/>
              <a:t> File System) is a peer-to-peer hypermedia protocol designed to make the web faster, safer, and more open, providing a storage layer for Web 3.0.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D95DE2-F1A2-9E43-A364-5F0BDEC8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41" y="1200150"/>
            <a:ext cx="1235675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49D8D1-B3BC-23D1-381E-0B9ACB46F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148" y="136905"/>
            <a:ext cx="579170" cy="5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2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Video calls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Experty</a:t>
            </a:r>
            <a:r>
              <a:rPr lang="en-GB" dirty="0"/>
              <a:t> is an AI-driven platform that provides real-time crypto insights by aggregating news and social media sources, revolutionizing the industry with significantly less overhead.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5256E-3C42-DF88-5DE2-35F45079E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27" y="1123950"/>
            <a:ext cx="1118745" cy="1560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D659C0-8430-9AD5-3C35-BDB88266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0774"/>
            <a:ext cx="823031" cy="82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11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Operating Systems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Essentia.one is an all-in-one manager for your crypto life, aiming to make blockchain technology widely accessible and drive the transition from Web 2.0 to Web 3.0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EOS is a blockchain platform for the development of decentralized applications (</a:t>
            </a:r>
            <a:r>
              <a:rPr lang="en-GB" dirty="0" err="1"/>
              <a:t>dapps</a:t>
            </a:r>
            <a:r>
              <a:rPr lang="en-GB" dirty="0"/>
              <a:t>), with an operating system-like construction and a focus on performance and scalability.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99259B-2C43-C4F9-381F-02FB9A7FB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971550"/>
            <a:ext cx="1219199" cy="2971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BFB51-747C-E275-D66A-A734355E7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395"/>
            <a:ext cx="685859" cy="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14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504190"/>
            <a:ext cx="20294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What</a:t>
            </a:r>
            <a:r>
              <a:rPr sz="2500" b="1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2500" b="1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Web3?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66571"/>
            <a:ext cx="8265795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Web3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represents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next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generation</a:t>
            </a:r>
            <a:r>
              <a:rPr sz="2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internet,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one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that 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focuses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on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shifting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power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from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big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tech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companies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to individual </a:t>
            </a:r>
            <a:r>
              <a:rPr sz="2500" spc="-5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users.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4699508"/>
            <a:ext cx="3388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u="heavy" spc="-5" dirty="0">
                <a:solidFill>
                  <a:srgbClr val="0C5ADB"/>
                </a:solidFill>
                <a:uFill>
                  <a:solidFill>
                    <a:srgbClr val="0C5ADB"/>
                  </a:solidFill>
                </a:uFill>
                <a:latin typeface="Calibri"/>
                <a:cs typeface="Calibri"/>
                <a:hlinkClick r:id="rId2"/>
              </a:rPr>
              <a:t>https://ethereum.org/en/web3/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Social Networks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Steemit</a:t>
            </a:r>
            <a:r>
              <a:rPr lang="en-GB" dirty="0"/>
              <a:t> is a decentralized social media platform running on the </a:t>
            </a:r>
            <a:r>
              <a:rPr lang="en-GB" dirty="0" err="1"/>
              <a:t>Steem</a:t>
            </a:r>
            <a:r>
              <a:rPr lang="en-GB" dirty="0"/>
              <a:t> blockchain, rewarding users for creating and curating content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Akasha is a pioneering digital connection platform integrating virtual reality and Web 3.0, offering communication, adventure, and education.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B6E6B-041C-9DD5-2297-37C2D9B0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99" y="1102836"/>
            <a:ext cx="992025" cy="26119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31C1E0-130C-C350-2467-2E8D9A9A6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99360"/>
            <a:ext cx="594412" cy="68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Messaging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Status is a messaging app. It is an open-source, decentralized messaging platform that also includes a non-custodial crypto wallet and a Web 3.0 browser.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8D17D-9BBF-6CCB-48B1-971A8BE2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00150"/>
            <a:ext cx="1119996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082901-C250-EBAB-AC51-665EA2ADC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873"/>
            <a:ext cx="624894" cy="57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77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2500" b="0" spc="-5" dirty="0">
                <a:solidFill>
                  <a:srgbClr val="000000"/>
                </a:solidFill>
                <a:latin typeface="Arial MT"/>
                <a:cs typeface="Arial MT"/>
              </a:rPr>
              <a:t>Remote Jobs</a:t>
            </a:r>
            <a:endParaRPr sz="2500" dirty="0">
              <a:latin typeface="Arial MT"/>
              <a:cs typeface="Arial M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Brave is a fast, secure, and private web browser that blocks ads and trackers by default, protects your online privacy, and offers crypto rewards for opting in to first-party ads.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28BF3-CB37-F6F0-2547-AE56B1B9D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2" y="1295221"/>
            <a:ext cx="1062443" cy="1505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825E8C-9132-434C-CF55-48B2D2436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97491"/>
            <a:ext cx="853514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67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9090"/>
            <a:ext cx="784542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Multiple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use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dirty="0">
                <a:solidFill>
                  <a:srgbClr val="000000"/>
                </a:solidFill>
                <a:latin typeface="Arial MT"/>
                <a:cs typeface="Arial MT"/>
              </a:rPr>
              <a:t>cases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evolve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to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Web3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in</a:t>
            </a:r>
            <a:r>
              <a:rPr sz="2500"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the</a:t>
            </a:r>
            <a:r>
              <a:rPr sz="2500" b="0" spc="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form</a:t>
            </a:r>
            <a:r>
              <a:rPr sz="2500" b="0" spc="2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of</a:t>
            </a:r>
            <a:r>
              <a:rPr sz="2500" b="0" spc="2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z="2500" b="0" spc="-5" dirty="0">
                <a:solidFill>
                  <a:srgbClr val="000000"/>
                </a:solidFill>
                <a:latin typeface="Arial MT"/>
                <a:cs typeface="Arial MT"/>
              </a:rPr>
              <a:t>dApps</a:t>
            </a:r>
            <a:endParaRPr sz="2500">
              <a:latin typeface="Arial MT"/>
              <a:cs typeface="Arial M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691396-5432-3314-161A-087C7AD13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47750"/>
            <a:ext cx="1066800" cy="18592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4A429E-A9EA-B237-0F59-00A1E0388BCC}"/>
              </a:ext>
            </a:extLst>
          </p:cNvPr>
          <p:cNvSpPr txBox="1"/>
          <p:nvPr/>
        </p:nvSpPr>
        <p:spPr>
          <a:xfrm>
            <a:off x="2286001" y="1295221"/>
            <a:ext cx="5638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Brave is a fast, secure, and private web browser that blocks ads and trackers by default, protects your online privacy, and offers crypto rewards for opting in to first-party ads.</a:t>
            </a:r>
          </a:p>
        </p:txBody>
      </p:sp>
    </p:spTree>
    <p:extLst>
      <p:ext uri="{BB962C8B-B14F-4D97-AF65-F5344CB8AC3E}">
        <p14:creationId xmlns:p14="http://schemas.microsoft.com/office/powerpoint/2010/main" val="1166449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9462" y="0"/>
            <a:ext cx="7264897" cy="51434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0446" y="4742484"/>
            <a:ext cx="37077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https://www.mckinsey.com/industries/financial-services/our-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insights/web3-beyond-the-hype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5062" y="34119"/>
            <a:ext cx="6242685" cy="5083810"/>
            <a:chOff x="1455062" y="34119"/>
            <a:chExt cx="6242685" cy="50838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5062" y="34119"/>
              <a:ext cx="6242401" cy="508378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06976" y="5076753"/>
              <a:ext cx="1943100" cy="10795"/>
            </a:xfrm>
            <a:custGeom>
              <a:avLst/>
              <a:gdLst/>
              <a:ahLst/>
              <a:cxnLst/>
              <a:rect l="l" t="t" r="r" b="b"/>
              <a:pathLst>
                <a:path w="1943100" h="10795">
                  <a:moveTo>
                    <a:pt x="1943100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943100" y="10668"/>
                  </a:lnTo>
                  <a:lnTo>
                    <a:pt x="1943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994784" y="4742484"/>
            <a:ext cx="370776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https://www.mckinsey.com/industries/financial-services/our- </a:t>
            </a:r>
            <a:r>
              <a:rPr sz="1100" spc="-295" dirty="0">
                <a:latin typeface="Arial MT"/>
                <a:cs typeface="Arial MT"/>
              </a:rPr>
              <a:t> </a:t>
            </a:r>
            <a:r>
              <a:rPr sz="1100" spc="-5" dirty="0">
                <a:latin typeface="Arial MT"/>
                <a:cs typeface="Arial MT"/>
                <a:hlinkClick r:id="rId3"/>
              </a:rPr>
              <a:t>insights/web3-beyond-the-hype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651375" y="404241"/>
            <a:ext cx="31273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0" spc="-5" dirty="0">
                <a:solidFill>
                  <a:srgbClr val="000000"/>
                </a:solidFill>
                <a:latin typeface="Calibri"/>
                <a:cs typeface="Calibri"/>
              </a:rPr>
              <a:t>Decentralized</a:t>
            </a:r>
            <a:r>
              <a:rPr sz="1600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0" spc="-5" dirty="0">
                <a:solidFill>
                  <a:srgbClr val="000000"/>
                </a:solidFill>
                <a:latin typeface="Calibri"/>
                <a:cs typeface="Calibri"/>
              </a:rPr>
              <a:t>Finance</a:t>
            </a:r>
            <a:r>
              <a:rPr sz="16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0" spc="-10" dirty="0">
                <a:solidFill>
                  <a:srgbClr val="000000"/>
                </a:solidFill>
                <a:latin typeface="Calibri"/>
                <a:cs typeface="Calibri"/>
              </a:rPr>
              <a:t>(DeFi)</a:t>
            </a:r>
            <a:r>
              <a:rPr sz="16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 b="0" spc="-5" dirty="0">
                <a:solidFill>
                  <a:srgbClr val="000000"/>
                </a:solidFill>
                <a:latin typeface="Calibri"/>
                <a:cs typeface="Calibri"/>
              </a:rPr>
              <a:t>Example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9932" y="0"/>
            <a:ext cx="7184135" cy="514349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47057" y="4800091"/>
            <a:ext cx="12039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Medium</a:t>
            </a:r>
            <a:r>
              <a:rPr sz="1400" u="heavy" spc="-9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Article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457201" y="1752421"/>
            <a:ext cx="8305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[</a:t>
            </a:r>
            <a:r>
              <a:rPr lang="en-GB" dirty="0" err="1"/>
              <a:t>Climatetrade</a:t>
            </a:r>
            <a:r>
              <a:rPr lang="en-GB" dirty="0"/>
              <a:t>] : An all-in-one platform for understanding your role in sustainable transition and taking transparent climate action. (Una </a:t>
            </a:r>
            <a:r>
              <a:rPr lang="en-GB" dirty="0" err="1"/>
              <a:t>plataforma</a:t>
            </a:r>
            <a:r>
              <a:rPr lang="en-GB" dirty="0"/>
              <a:t> integral para </a:t>
            </a:r>
            <a:r>
              <a:rPr lang="en-GB" dirty="0" err="1"/>
              <a:t>comprender</a:t>
            </a:r>
            <a:r>
              <a:rPr lang="en-GB" dirty="0"/>
              <a:t> </a:t>
            </a:r>
            <a:r>
              <a:rPr lang="en-GB" dirty="0" err="1"/>
              <a:t>tu</a:t>
            </a:r>
            <a:r>
              <a:rPr lang="en-GB" dirty="0"/>
              <a:t> </a:t>
            </a:r>
            <a:r>
              <a:rPr lang="en-GB" dirty="0" err="1"/>
              <a:t>papel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la </a:t>
            </a:r>
            <a:r>
              <a:rPr lang="en-GB" dirty="0" err="1"/>
              <a:t>transición</a:t>
            </a:r>
            <a:r>
              <a:rPr lang="en-GB" dirty="0"/>
              <a:t> </a:t>
            </a:r>
            <a:r>
              <a:rPr lang="en-GB" dirty="0" err="1"/>
              <a:t>sostenible</a:t>
            </a:r>
            <a:r>
              <a:rPr lang="en-GB" dirty="0"/>
              <a:t> y </a:t>
            </a:r>
            <a:r>
              <a:rPr lang="en-GB" dirty="0" err="1"/>
              <a:t>tomar</a:t>
            </a:r>
            <a:r>
              <a:rPr lang="en-GB" dirty="0"/>
              <a:t> </a:t>
            </a:r>
            <a:r>
              <a:rPr lang="en-GB" dirty="0" err="1"/>
              <a:t>medidas</a:t>
            </a:r>
            <a:r>
              <a:rPr lang="en-GB" dirty="0"/>
              <a:t> </a:t>
            </a:r>
            <a:r>
              <a:rPr lang="en-GB" dirty="0" err="1"/>
              <a:t>climáticas</a:t>
            </a:r>
            <a:r>
              <a:rPr lang="en-GB" dirty="0"/>
              <a:t> </a:t>
            </a:r>
            <a:r>
              <a:rPr lang="en-GB" dirty="0" err="1"/>
              <a:t>transparentes</a:t>
            </a:r>
            <a:r>
              <a:rPr lang="en-GB" dirty="0"/>
              <a:t>).</a:t>
            </a:r>
          </a:p>
          <a:p>
            <a:pPr marL="342900" indent="-342900">
              <a:buAutoNum type="arabicPeriod"/>
            </a:pPr>
            <a:endParaRPr lang="en-GB" dirty="0"/>
          </a:p>
          <a:p>
            <a:pPr marL="342900" indent="-342900">
              <a:buAutoNum type="arabicPeriod"/>
            </a:pPr>
            <a:endParaRPr lang="en-GB" dirty="0"/>
          </a:p>
          <a:p>
            <a:pPr algn="ctr"/>
            <a:r>
              <a:rPr lang="en-GB" dirty="0">
                <a:hlinkClick r:id="rId2"/>
              </a:rPr>
              <a:t>https://climatetrade.com/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A3CBD6-D29D-B871-2AFA-CBF3DEF5D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438150"/>
            <a:ext cx="845893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3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685800" y="1647955"/>
            <a:ext cx="8305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[</a:t>
            </a:r>
            <a:r>
              <a:rPr lang="en-GB" dirty="0" err="1"/>
              <a:t>CareWallet</a:t>
            </a:r>
            <a:r>
              <a:rPr lang="en-GB" dirty="0"/>
              <a:t>] : A blockchain-based crowdfunding platform specifically designed for healthcare needs. (Una </a:t>
            </a:r>
            <a:r>
              <a:rPr lang="en-GB" dirty="0" err="1"/>
              <a:t>plataforma</a:t>
            </a:r>
            <a:r>
              <a:rPr lang="en-GB" dirty="0"/>
              <a:t> de </a:t>
            </a:r>
            <a:r>
              <a:rPr lang="en-GB" dirty="0" err="1"/>
              <a:t>financiación</a:t>
            </a:r>
            <a:r>
              <a:rPr lang="en-GB" dirty="0"/>
              <a:t> </a:t>
            </a:r>
            <a:r>
              <a:rPr lang="en-GB" dirty="0" err="1"/>
              <a:t>colectiva</a:t>
            </a:r>
            <a:r>
              <a:rPr lang="en-GB" dirty="0"/>
              <a:t> </a:t>
            </a:r>
            <a:r>
              <a:rPr lang="en-GB" dirty="0" err="1"/>
              <a:t>basada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blockchain </a:t>
            </a:r>
            <a:r>
              <a:rPr lang="en-GB" dirty="0" err="1"/>
              <a:t>diseñada</a:t>
            </a:r>
            <a:r>
              <a:rPr lang="en-GB" dirty="0"/>
              <a:t> </a:t>
            </a:r>
            <a:r>
              <a:rPr lang="en-GB" dirty="0" err="1"/>
              <a:t>específicamente</a:t>
            </a:r>
            <a:r>
              <a:rPr lang="en-GB" dirty="0"/>
              <a:t> para </a:t>
            </a:r>
            <a:r>
              <a:rPr lang="en-GB" dirty="0" err="1"/>
              <a:t>necesidades</a:t>
            </a:r>
            <a:r>
              <a:rPr lang="en-GB" dirty="0"/>
              <a:t> de </a:t>
            </a:r>
            <a:r>
              <a:rPr lang="en-GB" dirty="0" err="1"/>
              <a:t>atención</a:t>
            </a:r>
            <a:r>
              <a:rPr lang="en-GB" dirty="0"/>
              <a:t> </a:t>
            </a:r>
            <a:r>
              <a:rPr lang="en-GB" dirty="0" err="1"/>
              <a:t>médica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0" i="0" dirty="0">
                <a:solidFill>
                  <a:srgbClr val="FF0000"/>
                </a:solidFill>
                <a:effectLst/>
                <a:latin typeface="-apple-system"/>
                <a:hlinkClick r:id="rId2"/>
              </a:rPr>
              <a:t>https://devpost.com/software/carewallet</a:t>
            </a:r>
            <a:r>
              <a:rPr lang="en-GB" b="0" i="0" dirty="0">
                <a:solidFill>
                  <a:srgbClr val="FF0000"/>
                </a:solidFill>
                <a:effectLst/>
                <a:latin typeface="-apple-system"/>
              </a:rPr>
              <a:t>	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EE52C5-51DD-290E-C784-FC72BF31B3BC}"/>
              </a:ext>
            </a:extLst>
          </p:cNvPr>
          <p:cNvSpPr txBox="1"/>
          <p:nvPr/>
        </p:nvSpPr>
        <p:spPr>
          <a:xfrm>
            <a:off x="2209800" y="238661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-apple-system"/>
              </a:rPr>
              <a:t>https://devpost.com/software/carewallet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CD90A9-0D8E-9177-72CA-7E585AF6E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14350"/>
            <a:ext cx="1524132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10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762000" y="1733550"/>
            <a:ext cx="8305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[Book.io] : A Web3 marketplace for buying, reading, and selling eBooks and Audiobooks. (Un mercado Web3 para </a:t>
            </a:r>
            <a:r>
              <a:rPr lang="en-GB" dirty="0" err="1"/>
              <a:t>comprar</a:t>
            </a:r>
            <a:r>
              <a:rPr lang="en-GB" dirty="0"/>
              <a:t>, leer y vender </a:t>
            </a:r>
            <a:r>
              <a:rPr lang="en-GB" dirty="0" err="1"/>
              <a:t>libros</a:t>
            </a:r>
            <a:r>
              <a:rPr lang="en-GB" dirty="0"/>
              <a:t> </a:t>
            </a:r>
            <a:r>
              <a:rPr lang="en-GB" dirty="0" err="1"/>
              <a:t>electrónicos</a:t>
            </a:r>
            <a:r>
              <a:rPr lang="en-GB" dirty="0"/>
              <a:t> y </a:t>
            </a:r>
            <a:r>
              <a:rPr lang="en-GB" dirty="0" err="1"/>
              <a:t>audiolibros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hlinkClick r:id="rId2"/>
              </a:rPr>
              <a:t>https://book.io/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46480-692C-1D7C-DF7B-22446B6F0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16" y="514350"/>
            <a:ext cx="1463167" cy="59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05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504190"/>
            <a:ext cx="202946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What</a:t>
            </a:r>
            <a:r>
              <a:rPr sz="25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Is</a:t>
            </a:r>
            <a:r>
              <a:rPr sz="2500" spc="-4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Web3?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66571"/>
            <a:ext cx="8310245" cy="269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Web3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be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understood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25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“read/write/own”</a:t>
            </a:r>
            <a:r>
              <a:rPr sz="2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phase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z="2500" spc="-5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Internet.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50">
              <a:latin typeface="Calibri"/>
              <a:cs typeface="Calibri"/>
            </a:endParaRPr>
          </a:p>
          <a:p>
            <a:pPr marL="12700" marR="130175">
              <a:lnSpc>
                <a:spcPct val="100299"/>
              </a:lnSpc>
            </a:pP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Rather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than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just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using</a:t>
            </a:r>
            <a:r>
              <a:rPr sz="2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free</a:t>
            </a:r>
            <a:r>
              <a:rPr sz="25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tech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platforms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2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exchange</a:t>
            </a:r>
            <a:r>
              <a:rPr sz="2500" spc="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for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our 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data,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users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can</a:t>
            </a:r>
            <a:r>
              <a:rPr sz="2500" spc="3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participate</a:t>
            </a:r>
            <a:r>
              <a:rPr sz="2500" b="1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2500" b="1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the</a:t>
            </a:r>
            <a:r>
              <a:rPr sz="2500" b="1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governance</a:t>
            </a:r>
            <a:r>
              <a:rPr sz="2500" b="1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and operation</a:t>
            </a:r>
            <a:r>
              <a:rPr sz="2500" b="1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of </a:t>
            </a:r>
            <a:r>
              <a:rPr sz="2500" spc="-5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 protocols</a:t>
            </a:r>
            <a:r>
              <a:rPr sz="25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themselves. This means</a:t>
            </a:r>
            <a:r>
              <a:rPr sz="25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dirty="0">
                <a:solidFill>
                  <a:srgbClr val="252525"/>
                </a:solidFill>
                <a:latin typeface="Calibri"/>
                <a:cs typeface="Calibri"/>
              </a:rPr>
              <a:t>people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can become </a:t>
            </a:r>
            <a:r>
              <a:rPr sz="2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participants</a:t>
            </a:r>
            <a:r>
              <a:rPr sz="2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500" b="1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b="1" spc="-5" dirty="0">
                <a:solidFill>
                  <a:srgbClr val="252525"/>
                </a:solidFill>
                <a:latin typeface="Calibri"/>
                <a:cs typeface="Calibri"/>
              </a:rPr>
              <a:t>shareholders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25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not</a:t>
            </a:r>
            <a:r>
              <a:rPr sz="25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just</a:t>
            </a:r>
            <a:r>
              <a:rPr sz="2500"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customers</a:t>
            </a:r>
            <a:r>
              <a:rPr sz="25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5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250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500" spc="-10" dirty="0">
                <a:solidFill>
                  <a:srgbClr val="252525"/>
                </a:solidFill>
                <a:latin typeface="Calibri"/>
                <a:cs typeface="Calibri"/>
              </a:rPr>
              <a:t>products.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781" y="4911648"/>
            <a:ext cx="52451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https://www.coindesk.com/learn/what-is-web-3-and-why-is-everyone-talking-about-it/</a:t>
            </a:r>
            <a:endParaRPr sz="1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457201" y="1627822"/>
            <a:ext cx="830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4. [</a:t>
            </a:r>
            <a:r>
              <a:rPr lang="en-GB" dirty="0" err="1"/>
              <a:t>Algorand</a:t>
            </a:r>
            <a:r>
              <a:rPr lang="en-GB" dirty="0"/>
              <a:t> Technologies] : A blockchain-based transactions platform designed to address blockchain's scaling challenges. (Una </a:t>
            </a:r>
            <a:r>
              <a:rPr lang="en-GB" dirty="0" err="1"/>
              <a:t>plataforma</a:t>
            </a:r>
            <a:r>
              <a:rPr lang="en-GB" dirty="0"/>
              <a:t> de </a:t>
            </a:r>
            <a:r>
              <a:rPr lang="en-GB" dirty="0" err="1"/>
              <a:t>transacciones</a:t>
            </a:r>
            <a:r>
              <a:rPr lang="en-GB" dirty="0"/>
              <a:t> </a:t>
            </a:r>
            <a:r>
              <a:rPr lang="en-GB" dirty="0" err="1"/>
              <a:t>basada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blockchain </a:t>
            </a:r>
            <a:r>
              <a:rPr lang="en-GB" dirty="0" err="1"/>
              <a:t>diseñada</a:t>
            </a:r>
            <a:r>
              <a:rPr lang="en-GB" dirty="0"/>
              <a:t> para </a:t>
            </a:r>
            <a:r>
              <a:rPr lang="en-GB" dirty="0" err="1"/>
              <a:t>abordar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desafíos</a:t>
            </a:r>
            <a:r>
              <a:rPr lang="en-GB" dirty="0"/>
              <a:t> de </a:t>
            </a:r>
            <a:r>
              <a:rPr lang="en-GB" dirty="0" err="1"/>
              <a:t>escalabilidad</a:t>
            </a:r>
            <a:r>
              <a:rPr lang="en-GB" dirty="0"/>
              <a:t> de blockchain).</a:t>
            </a:r>
          </a:p>
          <a:p>
            <a:endParaRPr lang="en-GB" dirty="0"/>
          </a:p>
          <a:p>
            <a:pPr algn="ctr"/>
            <a:r>
              <a:rPr lang="en-GB" dirty="0">
                <a:hlinkClick r:id="rId2"/>
              </a:rPr>
              <a:t>https://algorandtechnologies.com/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D005E-1972-5FB8-463B-0A3193962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28365"/>
            <a:ext cx="2560542" cy="4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647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533400" y="1924954"/>
            <a:ext cx="8305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 [Lofty.ai] : A platform that tokenizes fractional real estate investing. (Una </a:t>
            </a:r>
            <a:r>
              <a:rPr lang="en-GB" dirty="0" err="1"/>
              <a:t>plataforma</a:t>
            </a:r>
            <a:r>
              <a:rPr lang="en-GB" dirty="0"/>
              <a:t> que </a:t>
            </a:r>
            <a:r>
              <a:rPr lang="en-GB" dirty="0" err="1"/>
              <a:t>tokeniza</a:t>
            </a:r>
            <a:r>
              <a:rPr lang="en-GB" dirty="0"/>
              <a:t> la </a:t>
            </a:r>
            <a:r>
              <a:rPr lang="en-GB" dirty="0" err="1"/>
              <a:t>inversión</a:t>
            </a:r>
            <a:r>
              <a:rPr lang="en-GB" dirty="0"/>
              <a:t> </a:t>
            </a:r>
            <a:r>
              <a:rPr lang="en-GB" dirty="0" err="1"/>
              <a:t>fraccionada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bienes</a:t>
            </a:r>
            <a:r>
              <a:rPr lang="en-GB" dirty="0"/>
              <a:t> </a:t>
            </a:r>
            <a:r>
              <a:rPr lang="en-GB" dirty="0" err="1"/>
              <a:t>raíces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hlinkClick r:id="rId2"/>
              </a:rPr>
              <a:t>https://www.lofty.ai/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82A45B-21F2-4F57-EC6D-C179EB920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227" y="585189"/>
            <a:ext cx="1455546" cy="6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8105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533401" y="1800820"/>
            <a:ext cx="830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6. [Ctrl Alt] : Alternative Assets like shares in </a:t>
            </a:r>
            <a:r>
              <a:rPr lang="en-GB" dirty="0" err="1"/>
              <a:t>Fintechs</a:t>
            </a:r>
            <a:r>
              <a:rPr lang="en-GB" dirty="0"/>
              <a:t>. (</a:t>
            </a:r>
            <a:r>
              <a:rPr lang="en-GB" dirty="0" err="1"/>
              <a:t>Inversión</a:t>
            </a:r>
            <a:r>
              <a:rPr lang="en-GB" dirty="0"/>
              <a:t> </a:t>
            </a:r>
            <a:r>
              <a:rPr lang="en-GB" dirty="0" err="1"/>
              <a:t>alternativa</a:t>
            </a:r>
            <a:r>
              <a:rPr lang="en-GB" dirty="0"/>
              <a:t> </a:t>
            </a:r>
            <a:r>
              <a:rPr lang="en-GB" dirty="0" err="1"/>
              <a:t>principalmente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Startups y Fintech).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hlinkClick r:id="rId2"/>
              </a:rPr>
              <a:t>https://www.ctrl-alt.co/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9A46C-034E-A760-9CC6-00533633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590550"/>
            <a:ext cx="1470787" cy="40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99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457201" y="1877020"/>
            <a:ext cx="83057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7. [</a:t>
            </a:r>
            <a:r>
              <a:rPr lang="en-GB" dirty="0" err="1"/>
              <a:t>ANote</a:t>
            </a:r>
            <a:r>
              <a:rPr lang="en-GB" dirty="0"/>
              <a:t> Music] : A platform that offers the rights from artist catalogues to investors through an auction system. (Una </a:t>
            </a:r>
            <a:r>
              <a:rPr lang="en-GB" dirty="0" err="1"/>
              <a:t>plataforma</a:t>
            </a:r>
            <a:r>
              <a:rPr lang="en-GB" dirty="0"/>
              <a:t> que </a:t>
            </a:r>
            <a:r>
              <a:rPr lang="en-GB" dirty="0" err="1"/>
              <a:t>ofrece</a:t>
            </a:r>
            <a:r>
              <a:rPr lang="en-GB" dirty="0"/>
              <a:t>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derechos</a:t>
            </a:r>
            <a:r>
              <a:rPr lang="en-GB" dirty="0"/>
              <a:t> de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catálogos</a:t>
            </a:r>
            <a:r>
              <a:rPr lang="en-GB" dirty="0"/>
              <a:t> de </a:t>
            </a:r>
            <a:r>
              <a:rPr lang="en-GB" dirty="0" err="1"/>
              <a:t>artistas</a:t>
            </a:r>
            <a:r>
              <a:rPr lang="en-GB" dirty="0"/>
              <a:t> a </a:t>
            </a:r>
            <a:r>
              <a:rPr lang="en-GB" dirty="0" err="1"/>
              <a:t>los</a:t>
            </a:r>
            <a:r>
              <a:rPr lang="en-GB" dirty="0"/>
              <a:t> </a:t>
            </a:r>
            <a:r>
              <a:rPr lang="en-GB" dirty="0" err="1"/>
              <a:t>inversores</a:t>
            </a:r>
            <a:r>
              <a:rPr lang="en-GB" dirty="0"/>
              <a:t> a </a:t>
            </a:r>
            <a:r>
              <a:rPr lang="en-GB" dirty="0" err="1"/>
              <a:t>través</a:t>
            </a:r>
            <a:r>
              <a:rPr lang="en-GB" dirty="0"/>
              <a:t> de un </a:t>
            </a:r>
            <a:r>
              <a:rPr lang="en-GB" dirty="0" err="1"/>
              <a:t>sistema</a:t>
            </a:r>
            <a:r>
              <a:rPr lang="en-GB" dirty="0"/>
              <a:t> de </a:t>
            </a:r>
            <a:r>
              <a:rPr lang="en-GB" dirty="0" err="1"/>
              <a:t>subastas</a:t>
            </a:r>
            <a:r>
              <a:rPr lang="en-GB" dirty="0"/>
              <a:t>).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dirty="0">
                <a:hlinkClick r:id="rId2"/>
              </a:rPr>
              <a:t>https://www.anotemusic.com/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F7A814-164D-49ED-CA0C-48798BE4B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514350"/>
            <a:ext cx="1981372" cy="35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65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704490-3F14-4DED-91DD-4AAF568A29F5}"/>
              </a:ext>
            </a:extLst>
          </p:cNvPr>
          <p:cNvSpPr txBox="1"/>
          <p:nvPr/>
        </p:nvSpPr>
        <p:spPr>
          <a:xfrm>
            <a:off x="457201" y="1877020"/>
            <a:ext cx="8305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8. [</a:t>
            </a:r>
            <a:r>
              <a:rPr lang="en-GB" dirty="0" err="1"/>
              <a:t>TravelX</a:t>
            </a:r>
            <a:r>
              <a:rPr lang="en-GB" dirty="0"/>
              <a:t>] : A platform that helps airlines distribute Tickets as </a:t>
            </a:r>
            <a:r>
              <a:rPr lang="en-GB" dirty="0" err="1"/>
              <a:t>NFTickets</a:t>
            </a:r>
            <a:r>
              <a:rPr lang="en-GB" dirty="0"/>
              <a:t>, they are proposing a secondary market for tickets. (Una </a:t>
            </a:r>
            <a:r>
              <a:rPr lang="en-GB" dirty="0" err="1"/>
              <a:t>plataforma</a:t>
            </a:r>
            <a:r>
              <a:rPr lang="en-GB" dirty="0"/>
              <a:t> que </a:t>
            </a:r>
            <a:r>
              <a:rPr lang="en-GB" dirty="0" err="1"/>
              <a:t>ayuda</a:t>
            </a:r>
            <a:r>
              <a:rPr lang="en-GB" dirty="0"/>
              <a:t> a las </a:t>
            </a:r>
            <a:r>
              <a:rPr lang="en-GB" dirty="0" err="1"/>
              <a:t>aerolíneas</a:t>
            </a:r>
            <a:r>
              <a:rPr lang="en-GB" dirty="0"/>
              <a:t> a </a:t>
            </a:r>
            <a:r>
              <a:rPr lang="en-GB" dirty="0" err="1"/>
              <a:t>distribuir</a:t>
            </a:r>
            <a:r>
              <a:rPr lang="en-GB" dirty="0"/>
              <a:t> </a:t>
            </a:r>
            <a:r>
              <a:rPr lang="en-GB" dirty="0" err="1"/>
              <a:t>boletos</a:t>
            </a:r>
            <a:r>
              <a:rPr lang="en-GB" dirty="0"/>
              <a:t> </a:t>
            </a:r>
            <a:r>
              <a:rPr lang="en-GB" dirty="0" err="1"/>
              <a:t>como</a:t>
            </a:r>
            <a:r>
              <a:rPr lang="en-GB" dirty="0"/>
              <a:t> </a:t>
            </a:r>
            <a:r>
              <a:rPr lang="en-GB" dirty="0" err="1"/>
              <a:t>NFTickets</a:t>
            </a:r>
            <a:r>
              <a:rPr lang="en-GB" dirty="0"/>
              <a:t> y </a:t>
            </a:r>
            <a:r>
              <a:rPr lang="en-GB" dirty="0" err="1"/>
              <a:t>proponen</a:t>
            </a:r>
            <a:r>
              <a:rPr lang="en-GB" dirty="0"/>
              <a:t> un mercado </a:t>
            </a:r>
            <a:r>
              <a:rPr lang="en-GB" dirty="0" err="1"/>
              <a:t>secundario</a:t>
            </a:r>
            <a:r>
              <a:rPr lang="en-GB" dirty="0"/>
              <a:t> para </a:t>
            </a:r>
            <a:r>
              <a:rPr lang="en-GB" dirty="0" err="1"/>
              <a:t>los</a:t>
            </a:r>
            <a:r>
              <a:rPr lang="en-GB" dirty="0"/>
              <a:t> tickets).</a:t>
            </a:r>
          </a:p>
          <a:p>
            <a:endParaRPr lang="en-GB" dirty="0"/>
          </a:p>
          <a:p>
            <a:endParaRPr lang="en-GB" dirty="0"/>
          </a:p>
          <a:p>
            <a:pPr algn="ctr"/>
            <a:r>
              <a:rPr lang="en-GB" b="0" i="0" dirty="0">
                <a:solidFill>
                  <a:srgbClr val="FF0000"/>
                </a:solidFill>
                <a:effectLst/>
                <a:latin typeface="-apple-system"/>
                <a:hlinkClick r:id="rId2"/>
              </a:rPr>
              <a:t>https://www.travelx.io</a:t>
            </a:r>
            <a:endParaRPr lang="en-GB" b="0" i="0" dirty="0">
              <a:solidFill>
                <a:srgbClr val="FF0000"/>
              </a:solidFill>
              <a:effectLst/>
              <a:latin typeface="-apple-system"/>
            </a:endParaRPr>
          </a:p>
          <a:p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1B840-E6A5-379F-9BA9-477D850E9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77963"/>
            <a:ext cx="1364098" cy="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44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231775"/>
            <a:ext cx="635889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Tokenization</a:t>
            </a:r>
            <a:r>
              <a:rPr sz="20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0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the perfect</a:t>
            </a:r>
            <a:r>
              <a:rPr sz="20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incentive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 for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open source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projects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9938" y="983877"/>
            <a:ext cx="6024121" cy="39490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68622" y="4935423"/>
            <a:ext cx="36048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https://opensource.com/article/18/8/open-source-tokenomics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0550" y="230251"/>
            <a:ext cx="626173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1A1F2C"/>
                </a:solidFill>
                <a:latin typeface="Calibri"/>
                <a:cs typeface="Calibri"/>
              </a:rPr>
              <a:t>What</a:t>
            </a:r>
            <a:r>
              <a:rPr sz="2000" spc="-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A1F2C"/>
                </a:solidFill>
                <a:latin typeface="Calibri"/>
                <a:cs typeface="Calibri"/>
              </a:rPr>
              <a:t>are</a:t>
            </a:r>
            <a:r>
              <a:rPr sz="20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A1F2C"/>
                </a:solidFill>
                <a:latin typeface="Calibri"/>
                <a:cs typeface="Calibri"/>
              </a:rPr>
              <a:t>DAOs</a:t>
            </a:r>
            <a:r>
              <a:rPr sz="2000" spc="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A1F2C"/>
                </a:solidFill>
                <a:latin typeface="Calibri"/>
                <a:cs typeface="Calibri"/>
              </a:rPr>
              <a:t>(Decentralized</a:t>
            </a:r>
            <a:r>
              <a:rPr sz="2000" spc="10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1A1F2C"/>
                </a:solidFill>
                <a:latin typeface="Calibri"/>
                <a:cs typeface="Calibri"/>
              </a:rPr>
              <a:t>Autonomous</a:t>
            </a:r>
            <a:r>
              <a:rPr sz="2000" spc="-35" dirty="0">
                <a:solidFill>
                  <a:srgbClr val="1A1F2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1A1F2C"/>
                </a:solidFill>
                <a:latin typeface="Calibri"/>
                <a:cs typeface="Calibri"/>
              </a:rPr>
              <a:t>Organizations)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840105"/>
            <a:ext cx="8258175" cy="3381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57225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DAO</a:t>
            </a:r>
            <a:r>
              <a:rPr sz="2000" dirty="0">
                <a:latin typeface="Calibri"/>
                <a:cs typeface="Calibri"/>
              </a:rPr>
              <a:t> is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collectively-owned,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blockchain-governed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organization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working </a:t>
            </a:r>
            <a:r>
              <a:rPr sz="2000" spc="-434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towards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</a:t>
            </a:r>
            <a:r>
              <a:rPr sz="2000" spc="-5" dirty="0">
                <a:latin typeface="Calibri"/>
                <a:cs typeface="Calibri"/>
              </a:rPr>
              <a:t>shared mission.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DAOs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allow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us</a:t>
            </a:r>
            <a:r>
              <a:rPr sz="2000" dirty="0">
                <a:latin typeface="Calibri"/>
                <a:cs typeface="Calibri"/>
              </a:rPr>
              <a:t> to </a:t>
            </a:r>
            <a:r>
              <a:rPr sz="2000" spc="-5" dirty="0">
                <a:latin typeface="Calibri"/>
                <a:cs typeface="Calibri"/>
              </a:rPr>
              <a:t>work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with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like-minded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folks </a:t>
            </a:r>
            <a:r>
              <a:rPr sz="2000" dirty="0">
                <a:latin typeface="Calibri"/>
                <a:cs typeface="Calibri"/>
              </a:rPr>
              <a:t>around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globe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without </a:t>
            </a:r>
            <a:r>
              <a:rPr sz="2000" spc="-5" dirty="0">
                <a:latin typeface="Calibri"/>
                <a:cs typeface="Calibri"/>
              </a:rPr>
              <a:t>trusting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benevolent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leader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manage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funds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 operations.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 marR="1140460">
              <a:lnSpc>
                <a:spcPct val="100000"/>
              </a:lnSpc>
            </a:pPr>
            <a:r>
              <a:rPr sz="2000" dirty="0">
                <a:latin typeface="Calibri"/>
                <a:cs typeface="Calibri"/>
              </a:rPr>
              <a:t>Instead, </a:t>
            </a:r>
            <a:r>
              <a:rPr sz="2000" spc="-5" dirty="0">
                <a:latin typeface="Calibri"/>
                <a:cs typeface="Calibri"/>
              </a:rPr>
              <a:t>blockchain-based rules </a:t>
            </a:r>
            <a:r>
              <a:rPr sz="2000" dirty="0">
                <a:latin typeface="Calibri"/>
                <a:cs typeface="Calibri"/>
              </a:rPr>
              <a:t>backed into the code </a:t>
            </a:r>
            <a:r>
              <a:rPr sz="2000" spc="-5" dirty="0">
                <a:latin typeface="Calibri"/>
                <a:cs typeface="Calibri"/>
              </a:rPr>
              <a:t>define </a:t>
            </a:r>
            <a:r>
              <a:rPr sz="2000" dirty="0">
                <a:latin typeface="Calibri"/>
                <a:cs typeface="Calibri"/>
              </a:rPr>
              <a:t>how the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organization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works</a:t>
            </a:r>
            <a:r>
              <a:rPr sz="2000" dirty="0">
                <a:latin typeface="Calibri"/>
                <a:cs typeface="Calibri"/>
              </a:rPr>
              <a:t> and</a:t>
            </a:r>
            <a:r>
              <a:rPr sz="2000" spc="-5" dirty="0">
                <a:latin typeface="Calibri"/>
                <a:cs typeface="Calibri"/>
              </a:rPr>
              <a:t> how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funds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 </a:t>
            </a:r>
            <a:r>
              <a:rPr sz="2000" spc="-5" dirty="0">
                <a:latin typeface="Calibri"/>
                <a:cs typeface="Calibri"/>
              </a:rPr>
              <a:t>spent.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Calibri"/>
                <a:cs typeface="Calibri"/>
              </a:rPr>
              <a:t>Decisions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governed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proposals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voting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ensure everyone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000" spc="-5" dirty="0">
                <a:latin typeface="Calibri"/>
                <a:cs typeface="Calibri"/>
              </a:rPr>
              <a:t>organization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has</a:t>
            </a:r>
            <a:r>
              <a:rPr sz="2000" dirty="0">
                <a:latin typeface="Calibri"/>
                <a:cs typeface="Calibri"/>
              </a:rPr>
              <a:t> a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voice,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everything happens </a:t>
            </a:r>
            <a:r>
              <a:rPr sz="2000" dirty="0">
                <a:latin typeface="Calibri"/>
                <a:cs typeface="Calibri"/>
              </a:rPr>
              <a:t>transparently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5" dirty="0">
                <a:latin typeface="Calibri"/>
                <a:cs typeface="Calibri"/>
              </a:rPr>
              <a:t>on-chain.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0734" y="4849774"/>
            <a:ext cx="2254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0C5ADB"/>
                </a:solidFill>
                <a:uFill>
                  <a:solidFill>
                    <a:srgbClr val="0C5ADB"/>
                  </a:solidFill>
                </a:uFill>
                <a:latin typeface="Arial MT"/>
                <a:cs typeface="Arial MT"/>
                <a:hlinkClick r:id="rId2"/>
              </a:rPr>
              <a:t>https://ethereum.org/en/dao/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908805" y="4891836"/>
            <a:ext cx="40462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https://www.moonpay.com/learn/cryptocurrency/what-is-a-dao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476625" y="4857394"/>
            <a:ext cx="55841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3"/>
              </a:rPr>
              <a:t>https://consensys.net/knowledge-base/a-blockchain-glossary-for-beginners/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52876" y="2259279"/>
            <a:ext cx="2239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254" dirty="0">
                <a:solidFill>
                  <a:srgbClr val="FFFFFF"/>
                </a:solidFill>
                <a:latin typeface="Arial Black"/>
                <a:cs typeface="Arial Black"/>
              </a:rPr>
              <a:t>Workshop</a:t>
            </a:r>
            <a:endParaRPr sz="36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79777" y="4864100"/>
            <a:ext cx="5167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2"/>
              </a:rPr>
              <a:t>https://www.blockchain-council.org/blockchain/asset-tokenization/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344" y="641616"/>
            <a:ext cx="8211311" cy="41915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550" y="231775"/>
            <a:ext cx="7564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Digital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asset</a:t>
            </a:r>
            <a:r>
              <a:rPr sz="18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tokenization</a:t>
            </a:r>
            <a:r>
              <a:rPr sz="1800" b="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1800" b="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 whereby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ownership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rights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an asset</a:t>
            </a:r>
            <a:r>
              <a:rPr sz="1800" b="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represented as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digital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tokens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8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stored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1800" b="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18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blockchain.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5135" y="1115567"/>
            <a:ext cx="5388864" cy="291236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88035" y="896151"/>
            <a:ext cx="3462020" cy="354711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297180" indent="-285115">
              <a:lnSpc>
                <a:spcPct val="100000"/>
              </a:lnSpc>
              <a:spcBef>
                <a:spcPts val="405"/>
              </a:spcBef>
              <a:buFont typeface="Arial MT"/>
              <a:buChar char="•"/>
              <a:tabLst>
                <a:tab pos="297180" algn="l"/>
                <a:tab pos="297815" algn="l"/>
              </a:tabLst>
            </a:pPr>
            <a:r>
              <a:rPr sz="1500" spc="-5" dirty="0">
                <a:latin typeface="Arial MT"/>
                <a:cs typeface="Arial MT"/>
              </a:rPr>
              <a:t>Using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metamask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wallet</a:t>
            </a:r>
            <a:endParaRPr sz="15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295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spc="-5" dirty="0">
                <a:latin typeface="Arial MT"/>
                <a:cs typeface="Arial MT"/>
              </a:rPr>
              <a:t>Private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keys</a:t>
            </a:r>
            <a:endParaRPr sz="14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300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dirty="0">
                <a:latin typeface="Arial MT"/>
                <a:cs typeface="Arial MT"/>
              </a:rPr>
              <a:t>Understanding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addresses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(0x)</a:t>
            </a:r>
            <a:endParaRPr sz="1400">
              <a:latin typeface="Arial MT"/>
              <a:cs typeface="Arial MT"/>
            </a:endParaRPr>
          </a:p>
          <a:p>
            <a:pPr marL="284480" marR="1109345" indent="-284480" algn="r">
              <a:lnSpc>
                <a:spcPct val="100000"/>
              </a:lnSpc>
              <a:spcBef>
                <a:spcPts val="309"/>
              </a:spcBef>
              <a:buChar char="•"/>
              <a:tabLst>
                <a:tab pos="284480" algn="l"/>
                <a:tab pos="297815" algn="l"/>
              </a:tabLst>
            </a:pPr>
            <a:r>
              <a:rPr sz="1500" spc="-5" dirty="0">
                <a:latin typeface="Arial MT"/>
                <a:cs typeface="Arial MT"/>
              </a:rPr>
              <a:t>Networks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&amp;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Blockchains</a:t>
            </a:r>
            <a:endParaRPr sz="1500">
              <a:latin typeface="Arial MT"/>
              <a:cs typeface="Arial MT"/>
            </a:endParaRPr>
          </a:p>
          <a:p>
            <a:pPr marL="280035" marR="1158875" lvl="1" indent="-280035" algn="r">
              <a:lnSpc>
                <a:spcPct val="100000"/>
              </a:lnSpc>
              <a:spcBef>
                <a:spcPts val="290"/>
              </a:spcBef>
              <a:buChar char="–"/>
              <a:tabLst>
                <a:tab pos="280035" algn="l"/>
                <a:tab pos="280670" algn="l"/>
              </a:tabLst>
            </a:pPr>
            <a:r>
              <a:rPr sz="1400" dirty="0">
                <a:latin typeface="Arial MT"/>
                <a:cs typeface="Arial MT"/>
              </a:rPr>
              <a:t>Nodes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Validations</a:t>
            </a:r>
            <a:endParaRPr sz="14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300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dirty="0">
                <a:latin typeface="Arial MT"/>
                <a:cs typeface="Arial MT"/>
              </a:rPr>
              <a:t>Gas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Fees</a:t>
            </a:r>
            <a:endParaRPr sz="14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300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dirty="0">
                <a:latin typeface="Arial MT"/>
                <a:cs typeface="Arial MT"/>
              </a:rPr>
              <a:t>Blockchain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Explorer</a:t>
            </a:r>
            <a:endParaRPr sz="1400">
              <a:latin typeface="Arial MT"/>
              <a:cs typeface="Arial MT"/>
            </a:endParaRPr>
          </a:p>
          <a:p>
            <a:pPr marL="297180" marR="5080" indent="-285115">
              <a:lnSpc>
                <a:spcPct val="100000"/>
              </a:lnSpc>
              <a:spcBef>
                <a:spcPts val="310"/>
              </a:spcBef>
              <a:buChar char="•"/>
              <a:tabLst>
                <a:tab pos="297180" algn="l"/>
                <a:tab pos="297815" algn="l"/>
              </a:tabLst>
            </a:pPr>
            <a:r>
              <a:rPr sz="1500" dirty="0">
                <a:latin typeface="Arial MT"/>
                <a:cs typeface="Arial MT"/>
              </a:rPr>
              <a:t>Interacting</a:t>
            </a:r>
            <a:r>
              <a:rPr sz="1500" spc="-5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with</a:t>
            </a:r>
            <a:r>
              <a:rPr sz="1500" spc="-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smart</a:t>
            </a:r>
            <a:r>
              <a:rPr sz="1500" spc="-2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contract</a:t>
            </a:r>
            <a:r>
              <a:rPr sz="1500" spc="-55" dirty="0">
                <a:latin typeface="Arial MT"/>
                <a:cs typeface="Arial MT"/>
              </a:rPr>
              <a:t> </a:t>
            </a:r>
            <a:r>
              <a:rPr sz="1500" spc="-10" dirty="0">
                <a:latin typeface="Arial MT"/>
                <a:cs typeface="Arial MT"/>
              </a:rPr>
              <a:t>via</a:t>
            </a:r>
            <a:r>
              <a:rPr sz="1500" spc="1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a </a:t>
            </a:r>
            <a:r>
              <a:rPr sz="1500" spc="-400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D’App</a:t>
            </a:r>
            <a:endParaRPr sz="1500">
              <a:latin typeface="Arial MT"/>
              <a:cs typeface="Arial MT"/>
            </a:endParaRPr>
          </a:p>
          <a:p>
            <a:pPr marL="297180" indent="-285115">
              <a:lnSpc>
                <a:spcPct val="100000"/>
              </a:lnSpc>
              <a:spcBef>
                <a:spcPts val="300"/>
              </a:spcBef>
              <a:buChar char="•"/>
              <a:tabLst>
                <a:tab pos="297180" algn="l"/>
                <a:tab pos="297815" algn="l"/>
              </a:tabLst>
            </a:pPr>
            <a:r>
              <a:rPr sz="1500" spc="-5" dirty="0">
                <a:latin typeface="Arial MT"/>
                <a:cs typeface="Arial MT"/>
              </a:rPr>
              <a:t>Tokens</a:t>
            </a:r>
            <a:r>
              <a:rPr sz="1500" spc="-45" dirty="0">
                <a:latin typeface="Arial MT"/>
                <a:cs typeface="Arial MT"/>
              </a:rPr>
              <a:t> </a:t>
            </a:r>
            <a:r>
              <a:rPr sz="1500" dirty="0">
                <a:latin typeface="Arial MT"/>
                <a:cs typeface="Arial MT"/>
              </a:rPr>
              <a:t>&amp;</a:t>
            </a:r>
            <a:r>
              <a:rPr sz="1500" spc="-35" dirty="0">
                <a:latin typeface="Arial MT"/>
                <a:cs typeface="Arial MT"/>
              </a:rPr>
              <a:t> </a:t>
            </a:r>
            <a:r>
              <a:rPr sz="1500" spc="-5" dirty="0">
                <a:latin typeface="Arial MT"/>
                <a:cs typeface="Arial MT"/>
              </a:rPr>
              <a:t>NFTS</a:t>
            </a:r>
            <a:endParaRPr sz="15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295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dirty="0">
                <a:latin typeface="Arial MT"/>
                <a:cs typeface="Arial MT"/>
              </a:rPr>
              <a:t>Minting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token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(fungible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non-</a:t>
            </a:r>
            <a:endParaRPr sz="1400">
              <a:latin typeface="Arial MT"/>
              <a:cs typeface="Arial MT"/>
            </a:endParaRPr>
          </a:p>
          <a:p>
            <a:pPr marL="69215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fungible)</a:t>
            </a:r>
            <a:endParaRPr sz="14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300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spc="-5" dirty="0">
                <a:latin typeface="Arial MT"/>
                <a:cs typeface="Arial MT"/>
              </a:rPr>
              <a:t>Sending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tokens</a:t>
            </a:r>
            <a:endParaRPr sz="1400">
              <a:latin typeface="Arial MT"/>
              <a:cs typeface="Arial MT"/>
            </a:endParaRPr>
          </a:p>
          <a:p>
            <a:pPr marL="692150" lvl="1" indent="-281305">
              <a:lnSpc>
                <a:spcPct val="100000"/>
              </a:lnSpc>
              <a:spcBef>
                <a:spcPts val="300"/>
              </a:spcBef>
              <a:buChar char="–"/>
              <a:tabLst>
                <a:tab pos="692150" algn="l"/>
                <a:tab pos="692785" algn="l"/>
              </a:tabLst>
            </a:pPr>
            <a:r>
              <a:rPr sz="1400" dirty="0">
                <a:latin typeface="Arial MT"/>
                <a:cs typeface="Arial MT"/>
              </a:rPr>
              <a:t>Dispersing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tokens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144000" cy="601980"/>
          </a:xfrm>
          <a:custGeom>
            <a:avLst/>
            <a:gdLst/>
            <a:ahLst/>
            <a:cxnLst/>
            <a:rect l="l" t="t" r="r" b="b"/>
            <a:pathLst>
              <a:path w="9144000" h="601980">
                <a:moveTo>
                  <a:pt x="9144000" y="0"/>
                </a:moveTo>
                <a:lnTo>
                  <a:pt x="0" y="0"/>
                </a:lnTo>
                <a:lnTo>
                  <a:pt x="0" y="601979"/>
                </a:lnTo>
                <a:lnTo>
                  <a:pt x="9144000" y="601979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5"/>
              </a:spcBef>
            </a:pPr>
            <a:r>
              <a:rPr dirty="0"/>
              <a:t>Let’s</a:t>
            </a:r>
            <a:r>
              <a:rPr spc="-50" dirty="0"/>
              <a:t> </a:t>
            </a:r>
            <a:r>
              <a:rPr spc="-5" dirty="0"/>
              <a:t>create</a:t>
            </a:r>
            <a:r>
              <a:rPr spc="-50" dirty="0"/>
              <a:t> </a:t>
            </a:r>
            <a:r>
              <a:rPr dirty="0"/>
              <a:t>a</a:t>
            </a:r>
            <a:r>
              <a:rPr spc="-35" dirty="0"/>
              <a:t> </a:t>
            </a:r>
            <a:r>
              <a:rPr dirty="0"/>
              <a:t>wallet.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76555"/>
          </a:xfrm>
          <a:custGeom>
            <a:avLst/>
            <a:gdLst/>
            <a:ahLst/>
            <a:cxnLst/>
            <a:rect l="l" t="t" r="r" b="b"/>
            <a:pathLst>
              <a:path w="9144000" h="376555">
                <a:moveTo>
                  <a:pt x="9144000" y="0"/>
                </a:moveTo>
                <a:lnTo>
                  <a:pt x="0" y="0"/>
                </a:lnTo>
                <a:lnTo>
                  <a:pt x="0" y="376427"/>
                </a:lnTo>
                <a:lnTo>
                  <a:pt x="9144000" y="376427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6683" y="19303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Instructions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11048" y="588645"/>
            <a:ext cx="8021955" cy="358521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418465">
              <a:lnSpc>
                <a:spcPct val="100000"/>
              </a:lnSpc>
              <a:spcBef>
                <a:spcPts val="400"/>
              </a:spcBef>
            </a:pPr>
            <a:r>
              <a:rPr sz="1200" b="1" spc="-10" dirty="0">
                <a:latin typeface="Arial"/>
                <a:cs typeface="Arial"/>
              </a:rPr>
              <a:t>[PHASE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1]</a:t>
            </a:r>
            <a:endParaRPr sz="1200">
              <a:latin typeface="Arial"/>
              <a:cs typeface="Arial"/>
            </a:endParaRPr>
          </a:p>
          <a:p>
            <a:pPr marL="418465" indent="-267335">
              <a:lnSpc>
                <a:spcPct val="100000"/>
              </a:lnSpc>
              <a:spcBef>
                <a:spcPts val="300"/>
              </a:spcBef>
              <a:buAutoNum type="arabicPeriod"/>
              <a:tabLst>
                <a:tab pos="418465" algn="l"/>
                <a:tab pos="419100" algn="l"/>
              </a:tabLst>
            </a:pPr>
            <a:r>
              <a:rPr sz="1200" b="1" dirty="0">
                <a:latin typeface="Arial"/>
                <a:cs typeface="Arial"/>
              </a:rPr>
              <a:t>Install 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Wallet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Extension</a:t>
            </a:r>
            <a:r>
              <a:rPr sz="1200" b="1" spc="-1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on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Chrome</a:t>
            </a:r>
            <a:r>
              <a:rPr sz="1200" b="1" baseline="24305" dirty="0">
                <a:latin typeface="Arial"/>
                <a:cs typeface="Arial"/>
              </a:rPr>
              <a:t>*</a:t>
            </a:r>
            <a:r>
              <a:rPr sz="1200" b="1" dirty="0">
                <a:latin typeface="Arial"/>
                <a:cs typeface="Arial"/>
              </a:rPr>
              <a:t>. (ON</a:t>
            </a:r>
            <a:r>
              <a:rPr sz="1200" b="1" spc="-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YOUR</a:t>
            </a:r>
            <a:r>
              <a:rPr sz="1200" b="1" spc="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OWN </a:t>
            </a:r>
            <a:r>
              <a:rPr sz="1200" b="1" spc="-10" dirty="0">
                <a:latin typeface="Arial"/>
                <a:cs typeface="Arial"/>
              </a:rPr>
              <a:t>LAPTOP)</a:t>
            </a:r>
            <a:endParaRPr sz="1200">
              <a:latin typeface="Arial"/>
              <a:cs typeface="Arial"/>
            </a:endParaRPr>
          </a:p>
          <a:p>
            <a:pPr marL="812800" lvl="1" indent="-255270">
              <a:lnSpc>
                <a:spcPct val="100000"/>
              </a:lnSpc>
              <a:spcBef>
                <a:spcPts val="5"/>
              </a:spcBef>
              <a:buAutoNum type="alphaLcPeriod"/>
              <a:tabLst>
                <a:tab pos="812800" algn="l"/>
                <a:tab pos="813435" algn="l"/>
              </a:tabLst>
            </a:pPr>
            <a:r>
              <a:rPr sz="1000" spc="-5" dirty="0">
                <a:latin typeface="Arial MT"/>
                <a:cs typeface="Arial MT"/>
              </a:rPr>
              <a:t>First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install</a:t>
            </a:r>
            <a:r>
              <a:rPr sz="1000" spc="25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000" u="sng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metamask</a:t>
            </a:r>
            <a:r>
              <a:rPr sz="1000" spc="-25" dirty="0">
                <a:solidFill>
                  <a:srgbClr val="0096A7"/>
                </a:solidFill>
                <a:latin typeface="Arial MT"/>
                <a:cs typeface="Arial MT"/>
                <a:hlinkClick r:id="rId2"/>
              </a:rPr>
              <a:t> </a:t>
            </a:r>
            <a:r>
              <a:rPr sz="1000" spc="-5" dirty="0">
                <a:latin typeface="Arial MT"/>
                <a:cs typeface="Arial MT"/>
              </a:rPr>
              <a:t>on professor’s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computer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and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show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students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the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manual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process of </a:t>
            </a:r>
            <a:r>
              <a:rPr sz="1000" spc="-10" dirty="0">
                <a:latin typeface="Arial MT"/>
                <a:cs typeface="Arial MT"/>
              </a:rPr>
              <a:t>adding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networks</a:t>
            </a:r>
            <a:r>
              <a:rPr sz="1000" spc="5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and </a:t>
            </a:r>
            <a:r>
              <a:rPr sz="1000" spc="-5" dirty="0">
                <a:latin typeface="Arial MT"/>
                <a:cs typeface="Arial MT"/>
              </a:rPr>
              <a:t>tokens.</a:t>
            </a:r>
            <a:endParaRPr sz="1000">
              <a:latin typeface="Arial MT"/>
              <a:cs typeface="Arial MT"/>
            </a:endParaRPr>
          </a:p>
          <a:p>
            <a:pPr marL="812800" lvl="1" indent="-255270">
              <a:lnSpc>
                <a:spcPct val="100000"/>
              </a:lnSpc>
              <a:buAutoNum type="alphaLcPeriod"/>
              <a:tabLst>
                <a:tab pos="812800" algn="l"/>
                <a:tab pos="813435" algn="l"/>
              </a:tabLst>
            </a:pPr>
            <a:r>
              <a:rPr sz="1000" spc="-5" dirty="0">
                <a:latin typeface="Arial MT"/>
                <a:cs typeface="Arial MT"/>
              </a:rPr>
              <a:t>Students</a:t>
            </a:r>
            <a:r>
              <a:rPr sz="1000" spc="-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should be</a:t>
            </a:r>
            <a:r>
              <a:rPr sz="1000" spc="-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able to install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coinbase </a:t>
            </a:r>
            <a:r>
              <a:rPr sz="1000" spc="-10" dirty="0">
                <a:latin typeface="Arial MT"/>
                <a:cs typeface="Arial MT"/>
              </a:rPr>
              <a:t>wallet</a:t>
            </a:r>
            <a:r>
              <a:rPr sz="1000" spc="1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to </a:t>
            </a:r>
            <a:r>
              <a:rPr sz="1000" dirty="0">
                <a:latin typeface="Arial MT"/>
                <a:cs typeface="Arial MT"/>
              </a:rPr>
              <a:t>keep</a:t>
            </a:r>
            <a:r>
              <a:rPr sz="1000" spc="-3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it</a:t>
            </a:r>
            <a:r>
              <a:rPr sz="1000" spc="-1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simple.</a:t>
            </a:r>
            <a:endParaRPr sz="1000">
              <a:latin typeface="Arial MT"/>
              <a:cs typeface="Arial MT"/>
            </a:endParaRPr>
          </a:p>
          <a:p>
            <a:pPr marL="418465" indent="-267335">
              <a:lnSpc>
                <a:spcPct val="100000"/>
              </a:lnSpc>
              <a:spcBef>
                <a:spcPts val="894"/>
              </a:spcBef>
              <a:buAutoNum type="arabicPeriod"/>
              <a:tabLst>
                <a:tab pos="418465" algn="l"/>
                <a:tab pos="419100" algn="l"/>
              </a:tabLst>
            </a:pPr>
            <a:r>
              <a:rPr sz="1200" b="1" dirty="0">
                <a:latin typeface="Arial"/>
                <a:cs typeface="Arial"/>
              </a:rPr>
              <a:t>Go </a:t>
            </a:r>
            <a:r>
              <a:rPr sz="1200" b="1" spc="-5" dirty="0">
                <a:latin typeface="Arial"/>
                <a:cs typeface="Arial"/>
              </a:rPr>
              <a:t>through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the </a:t>
            </a:r>
            <a:r>
              <a:rPr sz="1200" b="1" dirty="0">
                <a:latin typeface="Arial"/>
                <a:cs typeface="Arial"/>
              </a:rPr>
              <a:t>seed</a:t>
            </a:r>
            <a:r>
              <a:rPr sz="1200" b="1" spc="-3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phase</a:t>
            </a:r>
            <a:r>
              <a:rPr sz="1200" b="1" spc="-2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process.</a:t>
            </a:r>
            <a:endParaRPr sz="1200">
              <a:latin typeface="Arial"/>
              <a:cs typeface="Arial"/>
            </a:endParaRPr>
          </a:p>
          <a:p>
            <a:pPr marL="812800" lvl="1" indent="-267335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812800" algn="l"/>
                <a:tab pos="813435" algn="l"/>
              </a:tabLst>
            </a:pPr>
            <a:r>
              <a:rPr sz="1200" dirty="0">
                <a:latin typeface="Arial MT"/>
                <a:cs typeface="Arial MT"/>
              </a:rPr>
              <a:t>Open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text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edit and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copy</a:t>
            </a:r>
            <a:r>
              <a:rPr sz="1200" dirty="0">
                <a:latin typeface="Arial MT"/>
                <a:cs typeface="Arial MT"/>
              </a:rPr>
              <a:t> -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paste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words.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save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file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safely.</a:t>
            </a:r>
            <a:endParaRPr sz="1200">
              <a:latin typeface="Arial MT"/>
              <a:cs typeface="Arial MT"/>
            </a:endParaRPr>
          </a:p>
          <a:p>
            <a:pPr marL="81280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it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also</a:t>
            </a:r>
            <a:r>
              <a:rPr sz="1200" spc="-5" dirty="0">
                <a:latin typeface="Arial MT"/>
                <a:cs typeface="Arial MT"/>
              </a:rPr>
              <a:t> recommended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you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note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these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down 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piece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paper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you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store</a:t>
            </a:r>
            <a:r>
              <a:rPr sz="1200" spc="-5" dirty="0">
                <a:latin typeface="Arial MT"/>
                <a:cs typeface="Arial MT"/>
              </a:rPr>
              <a:t> securely.</a:t>
            </a:r>
            <a:endParaRPr sz="1200">
              <a:latin typeface="Arial MT"/>
              <a:cs typeface="Arial MT"/>
            </a:endParaRPr>
          </a:p>
          <a:p>
            <a:pPr marL="812800" lvl="1" indent="-267335">
              <a:lnSpc>
                <a:spcPct val="100000"/>
              </a:lnSpc>
              <a:spcBef>
                <a:spcPts val="900"/>
              </a:spcBef>
              <a:buAutoNum type="alphaLcPeriod" startAt="2"/>
              <a:tabLst>
                <a:tab pos="812800" algn="l"/>
                <a:tab pos="813435" algn="l"/>
              </a:tabLst>
            </a:pPr>
            <a:r>
              <a:rPr sz="1200" spc="-5" dirty="0">
                <a:latin typeface="Arial MT"/>
                <a:cs typeface="Arial MT"/>
              </a:rPr>
              <a:t>You</a:t>
            </a:r>
            <a:r>
              <a:rPr sz="1200" spc="-10" dirty="0">
                <a:latin typeface="Arial MT"/>
                <a:cs typeface="Arial MT"/>
              </a:rPr>
              <a:t> will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have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confirm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order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OR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 </a:t>
            </a:r>
            <a:r>
              <a:rPr sz="1200" dirty="0">
                <a:latin typeface="Arial MT"/>
                <a:cs typeface="Arial MT"/>
              </a:rPr>
              <a:t>first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last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word.</a:t>
            </a:r>
            <a:endParaRPr sz="1200">
              <a:latin typeface="Arial MT"/>
              <a:cs typeface="Arial MT"/>
            </a:endParaRPr>
          </a:p>
          <a:p>
            <a:pPr marL="812800" lvl="1" indent="-267335">
              <a:lnSpc>
                <a:spcPct val="100000"/>
              </a:lnSpc>
              <a:spcBef>
                <a:spcPts val="905"/>
              </a:spcBef>
              <a:buAutoNum type="alphaLcPeriod" startAt="2"/>
              <a:tabLst>
                <a:tab pos="812800" algn="l"/>
                <a:tab pos="813435" algn="l"/>
              </a:tabLst>
            </a:pPr>
            <a:r>
              <a:rPr sz="1200" spc="-5" dirty="0">
                <a:latin typeface="Arial MT"/>
                <a:cs typeface="Arial MT"/>
              </a:rPr>
              <a:t>You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see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 public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wallet </a:t>
            </a:r>
            <a:r>
              <a:rPr sz="1200" dirty="0">
                <a:latin typeface="Arial MT"/>
                <a:cs typeface="Arial MT"/>
              </a:rPr>
              <a:t>address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starting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with</a:t>
            </a:r>
            <a:r>
              <a:rPr sz="1200" spc="-5" dirty="0">
                <a:latin typeface="Arial MT"/>
                <a:cs typeface="Arial MT"/>
              </a:rPr>
              <a:t> 0x…</a:t>
            </a:r>
            <a:endParaRPr sz="1200">
              <a:latin typeface="Arial MT"/>
              <a:cs typeface="Arial MT"/>
            </a:endParaRPr>
          </a:p>
          <a:p>
            <a:pPr marL="81280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copy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 separate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text</a:t>
            </a:r>
            <a:r>
              <a:rPr sz="1200" spc="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edit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file.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This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your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Public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Wallet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Address.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(your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IBAN)</a:t>
            </a:r>
            <a:endParaRPr sz="1200">
              <a:latin typeface="Arial MT"/>
              <a:cs typeface="Arial MT"/>
            </a:endParaRPr>
          </a:p>
          <a:p>
            <a:pPr marL="812800" marR="1792605" lvl="1" indent="-266700">
              <a:lnSpc>
                <a:spcPct val="162500"/>
              </a:lnSpc>
              <a:buAutoNum type="alphaLcPeriod" startAt="4"/>
              <a:tabLst>
                <a:tab pos="812800" algn="l"/>
                <a:tab pos="813435" algn="l"/>
              </a:tabLst>
            </a:pPr>
            <a:r>
              <a:rPr sz="1200" spc="-5" dirty="0">
                <a:latin typeface="Arial MT"/>
                <a:cs typeface="Arial MT"/>
              </a:rPr>
              <a:t>You can </a:t>
            </a:r>
            <a:r>
              <a:rPr sz="1200" spc="-10" dirty="0">
                <a:latin typeface="Arial MT"/>
                <a:cs typeface="Arial MT"/>
              </a:rPr>
              <a:t>go </a:t>
            </a:r>
            <a:r>
              <a:rPr sz="1200" spc="-5" dirty="0">
                <a:latin typeface="Arial MT"/>
                <a:cs typeface="Arial MT"/>
              </a:rPr>
              <a:t>into advanced settings </a:t>
            </a:r>
            <a:r>
              <a:rPr sz="1200" dirty="0">
                <a:latin typeface="Arial MT"/>
                <a:cs typeface="Arial MT"/>
              </a:rPr>
              <a:t>to copy the </a:t>
            </a:r>
            <a:r>
              <a:rPr sz="1200" spc="-5" dirty="0">
                <a:latin typeface="Arial MT"/>
                <a:cs typeface="Arial MT"/>
              </a:rPr>
              <a:t>private key into a text edit </a:t>
            </a:r>
            <a:r>
              <a:rPr sz="1200" dirty="0">
                <a:latin typeface="Arial MT"/>
                <a:cs typeface="Arial MT"/>
              </a:rPr>
              <a:t>file too.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Create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password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protect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extension</a:t>
            </a:r>
            <a:endParaRPr sz="12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AutoNum type="alphaLcPeriod" startAt="4"/>
            </a:pPr>
            <a:endParaRPr sz="1300">
              <a:latin typeface="Arial MT"/>
              <a:cs typeface="Arial MT"/>
            </a:endParaRPr>
          </a:p>
          <a:p>
            <a:pPr marL="25400" marR="17780">
              <a:lnSpc>
                <a:spcPct val="100000"/>
              </a:lnSpc>
              <a:spcBef>
                <a:spcPts val="844"/>
              </a:spcBef>
              <a:buAutoNum type="arabicPeriod"/>
              <a:tabLst>
                <a:tab pos="194945" algn="l"/>
              </a:tabLst>
            </a:pPr>
            <a:r>
              <a:rPr sz="1200" b="1" spc="-5" dirty="0">
                <a:latin typeface="Arial"/>
                <a:cs typeface="Arial"/>
              </a:rPr>
              <a:t>You</a:t>
            </a:r>
            <a:r>
              <a:rPr sz="1200" b="1" spc="3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now</a:t>
            </a:r>
            <a:r>
              <a:rPr sz="1200" b="1" spc="20" dirty="0">
                <a:latin typeface="Arial"/>
                <a:cs typeface="Arial"/>
              </a:rPr>
              <a:t> </a:t>
            </a:r>
            <a:r>
              <a:rPr sz="1200" b="1" spc="-10" dirty="0">
                <a:latin typeface="Arial"/>
                <a:cs typeface="Arial"/>
              </a:rPr>
              <a:t>have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a</a:t>
            </a:r>
            <a:r>
              <a:rPr sz="1200" b="1" dirty="0">
                <a:latin typeface="Arial"/>
                <a:cs typeface="Arial"/>
              </a:rPr>
              <a:t> public</a:t>
            </a:r>
            <a:r>
              <a:rPr sz="1200" b="1" spc="25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address</a:t>
            </a:r>
            <a:r>
              <a:rPr sz="1200" dirty="0">
                <a:latin typeface="Arial MT"/>
                <a:cs typeface="Arial MT"/>
              </a:rPr>
              <a:t>,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10" dirty="0">
                <a:latin typeface="Arial MT"/>
                <a:cs typeface="Arial MT"/>
              </a:rPr>
              <a:t> go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blockchain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explorer, such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20" dirty="0">
                <a:solidFill>
                  <a:srgbClr val="0096A7"/>
                </a:solidFill>
                <a:latin typeface="Arial MT"/>
                <a:cs typeface="Arial MT"/>
              </a:rPr>
              <a:t> </a:t>
            </a:r>
            <a:r>
              <a:rPr sz="1200" u="sng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3"/>
              </a:rPr>
              <a:t>Polygonscan</a:t>
            </a:r>
            <a:r>
              <a:rPr sz="1200" spc="-40" dirty="0">
                <a:solidFill>
                  <a:srgbClr val="0096A7"/>
                </a:solidFill>
                <a:latin typeface="Arial MT"/>
                <a:cs typeface="Arial MT"/>
                <a:hlinkClick r:id="rId3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check</a:t>
            </a:r>
            <a:r>
              <a:rPr sz="1200" dirty="0">
                <a:latin typeface="Arial MT"/>
                <a:cs typeface="Arial MT"/>
              </a:rPr>
              <a:t> that there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no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transactions.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Paste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your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wallet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address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field.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312" y="4753152"/>
            <a:ext cx="4975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*NOTE</a:t>
            </a:r>
            <a:r>
              <a:rPr sz="900" spc="-5" dirty="0">
                <a:latin typeface="Arial MT"/>
                <a:cs typeface="Arial MT"/>
              </a:rPr>
              <a:t>: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browser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cannot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synchronized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with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faculty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account,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as</a:t>
            </a:r>
            <a:r>
              <a:rPr sz="900" dirty="0">
                <a:latin typeface="Arial MT"/>
                <a:cs typeface="Arial MT"/>
              </a:rPr>
              <a:t> it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blocks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installing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extensions.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376555"/>
          </a:xfrm>
          <a:custGeom>
            <a:avLst/>
            <a:gdLst/>
            <a:ahLst/>
            <a:cxnLst/>
            <a:rect l="l" t="t" r="r" b="b"/>
            <a:pathLst>
              <a:path w="9144000" h="376555">
                <a:moveTo>
                  <a:pt x="9144000" y="0"/>
                </a:moveTo>
                <a:lnTo>
                  <a:pt x="0" y="0"/>
                </a:lnTo>
                <a:lnTo>
                  <a:pt x="0" y="376427"/>
                </a:lnTo>
                <a:lnTo>
                  <a:pt x="9144000" y="376427"/>
                </a:lnTo>
                <a:lnTo>
                  <a:pt x="9144000" y="0"/>
                </a:lnTo>
                <a:close/>
              </a:path>
            </a:pathLst>
          </a:custGeom>
          <a:solidFill>
            <a:srgbClr val="F1F1F1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6683" y="19303"/>
            <a:ext cx="1770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/>
              <a:t>Instructions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23748" y="587730"/>
            <a:ext cx="7889875" cy="350139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208915" indent="-196850">
              <a:lnSpc>
                <a:spcPct val="100000"/>
              </a:lnSpc>
              <a:spcBef>
                <a:spcPts val="1000"/>
              </a:spcBef>
              <a:buAutoNum type="arabicPeriod" startAt="4"/>
              <a:tabLst>
                <a:tab pos="209550" algn="l"/>
              </a:tabLst>
            </a:pPr>
            <a:r>
              <a:rPr sz="1400" b="1" spc="-5" dirty="0">
                <a:latin typeface="Arial"/>
                <a:cs typeface="Arial"/>
              </a:rPr>
              <a:t>FUND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YOUR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ACCOUNT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[PHASE</a:t>
            </a:r>
            <a:r>
              <a:rPr sz="1400" b="1" spc="3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2]</a:t>
            </a:r>
            <a:endParaRPr sz="1400">
              <a:latin typeface="Arial"/>
              <a:cs typeface="Arial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/>
              <a:tabLst>
                <a:tab pos="800100" algn="l"/>
                <a:tab pos="800735" algn="l"/>
              </a:tabLst>
            </a:pPr>
            <a:r>
              <a:rPr sz="1400" spc="-5" dirty="0">
                <a:latin typeface="Arial MT"/>
                <a:cs typeface="Arial MT"/>
              </a:rPr>
              <a:t>You</a:t>
            </a:r>
            <a:r>
              <a:rPr sz="1400" dirty="0">
                <a:latin typeface="Arial MT"/>
                <a:cs typeface="Arial MT"/>
              </a:rPr>
              <a:t> should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created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faculty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8001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pasted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 into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u="heavy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IE</a:t>
            </a:r>
            <a:r>
              <a:rPr sz="1400" u="heavy" spc="-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IMPACT</a:t>
            </a:r>
            <a:r>
              <a:rPr sz="1400" u="heavy" spc="-1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Wallet</a:t>
            </a:r>
            <a:r>
              <a:rPr sz="1400" u="heavy" spc="-4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Address</a:t>
            </a:r>
            <a:r>
              <a:rPr sz="1400" u="heavy" spc="-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 </a:t>
            </a:r>
            <a:r>
              <a:rPr sz="1400" u="heavy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Arial MT"/>
                <a:cs typeface="Arial MT"/>
                <a:hlinkClick r:id="rId2"/>
              </a:rPr>
              <a:t>Database</a:t>
            </a:r>
            <a:endParaRPr sz="1400">
              <a:latin typeface="Arial MT"/>
              <a:cs typeface="Arial MT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 startAt="2"/>
              <a:tabLst>
                <a:tab pos="800100" algn="l"/>
                <a:tab pos="800735" algn="l"/>
              </a:tabLst>
            </a:pPr>
            <a:r>
              <a:rPr sz="1400" dirty="0">
                <a:latin typeface="Arial MT"/>
                <a:cs typeface="Arial MT"/>
              </a:rPr>
              <a:t>Once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all</a:t>
            </a:r>
            <a:r>
              <a:rPr sz="1400" spc="-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wallets,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will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fund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them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$30</a:t>
            </a:r>
            <a:endParaRPr sz="1400">
              <a:latin typeface="Arial MT"/>
              <a:cs typeface="Arial MT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 startAt="2"/>
              <a:tabLst>
                <a:tab pos="800100" algn="l"/>
                <a:tab pos="800735" algn="l"/>
              </a:tabLst>
            </a:pPr>
            <a:r>
              <a:rPr sz="1400" spc="-5" dirty="0">
                <a:latin typeface="Arial MT"/>
                <a:cs typeface="Arial MT"/>
              </a:rPr>
              <a:t>You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will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already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pre-funded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account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with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$30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(half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USDC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half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MATIC)</a:t>
            </a:r>
            <a:endParaRPr sz="1400">
              <a:latin typeface="Arial MT"/>
              <a:cs typeface="Arial MT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 startAt="2"/>
              <a:tabLst>
                <a:tab pos="800100" algn="l"/>
                <a:tab pos="800735" algn="l"/>
              </a:tabLst>
            </a:pPr>
            <a:r>
              <a:rPr sz="1400" dirty="0">
                <a:latin typeface="Arial MT"/>
                <a:cs typeface="Arial MT"/>
              </a:rPr>
              <a:t>MATIC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(Polygon’s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native token)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will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used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gas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fees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(network)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and</a:t>
            </a:r>
            <a:endParaRPr sz="1400">
              <a:latin typeface="Arial MT"/>
              <a:cs typeface="Arial MT"/>
            </a:endParaRPr>
          </a:p>
          <a:p>
            <a:pPr marL="8001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 MT"/>
                <a:cs typeface="Arial MT"/>
              </a:rPr>
              <a:t>USDC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will</a:t>
            </a:r>
            <a:r>
              <a:rPr sz="1400" spc="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demo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swap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transaction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purchase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</a:t>
            </a:r>
            <a:r>
              <a:rPr sz="1400" spc="-5" dirty="0">
                <a:latin typeface="Arial MT"/>
                <a:cs typeface="Arial MT"/>
              </a:rPr>
              <a:t> NFT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minted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by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groups.</a:t>
            </a:r>
            <a:endParaRPr sz="1400">
              <a:latin typeface="Arial MT"/>
              <a:cs typeface="Arial MT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 startAt="5"/>
              <a:tabLst>
                <a:tab pos="800100" algn="l"/>
                <a:tab pos="800735" algn="l"/>
              </a:tabLst>
            </a:pPr>
            <a:r>
              <a:rPr sz="1400" spc="-5" dirty="0">
                <a:latin typeface="Arial MT"/>
                <a:cs typeface="Arial MT"/>
              </a:rPr>
              <a:t>You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show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this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balance</a:t>
            </a:r>
            <a:endParaRPr sz="1400">
              <a:latin typeface="Arial MT"/>
              <a:cs typeface="Arial MT"/>
            </a:endParaRPr>
          </a:p>
          <a:p>
            <a:pPr marL="800100" lvl="1" indent="-280670">
              <a:lnSpc>
                <a:spcPct val="100000"/>
              </a:lnSpc>
              <a:spcBef>
                <a:spcPts val="900"/>
              </a:spcBef>
              <a:buAutoNum type="alphaLcPeriod" startAt="5"/>
              <a:tabLst>
                <a:tab pos="800100" algn="l"/>
                <a:tab pos="800735" algn="l"/>
              </a:tabLst>
            </a:pPr>
            <a:r>
              <a:rPr sz="1400" spc="-5" dirty="0">
                <a:latin typeface="Arial MT"/>
                <a:cs typeface="Arial MT"/>
              </a:rPr>
              <a:t>You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can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click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three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dots,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view</a:t>
            </a:r>
            <a:r>
              <a:rPr sz="1400" spc="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</a:t>
            </a:r>
            <a:r>
              <a:rPr sz="1400" spc="-5" dirty="0">
                <a:latin typeface="Arial MT"/>
                <a:cs typeface="Arial MT"/>
              </a:rPr>
              <a:t> explorer,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and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look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for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ERC20 transaction.</a:t>
            </a:r>
            <a:endParaRPr sz="1400">
              <a:latin typeface="Arial MT"/>
              <a:cs typeface="Arial MT"/>
            </a:endParaRPr>
          </a:p>
          <a:p>
            <a:pPr marL="8001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You</a:t>
            </a:r>
            <a:r>
              <a:rPr sz="1400" dirty="0">
                <a:latin typeface="Arial MT"/>
                <a:cs typeface="Arial MT"/>
              </a:rPr>
              <a:t> should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see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transaction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(with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TX </a:t>
            </a:r>
            <a:r>
              <a:rPr sz="1400" dirty="0">
                <a:latin typeface="Arial MT"/>
                <a:cs typeface="Arial MT"/>
              </a:rPr>
              <a:t>hash)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that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corresponds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incoming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assets.</a:t>
            </a:r>
            <a:endParaRPr sz="1400">
              <a:latin typeface="Arial MT"/>
              <a:cs typeface="Arial MT"/>
            </a:endParaRPr>
          </a:p>
          <a:p>
            <a:pPr marL="800100" marR="721360" lvl="1" indent="-280670">
              <a:lnSpc>
                <a:spcPct val="100000"/>
              </a:lnSpc>
              <a:spcBef>
                <a:spcPts val="900"/>
              </a:spcBef>
              <a:buAutoNum type="alphaLcPeriod" startAt="7"/>
              <a:tabLst>
                <a:tab pos="800100" algn="l"/>
                <a:tab pos="800735" algn="l"/>
              </a:tabLst>
            </a:pPr>
            <a:r>
              <a:rPr sz="1400" dirty="0">
                <a:latin typeface="Arial MT"/>
                <a:cs typeface="Arial MT"/>
              </a:rPr>
              <a:t>If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you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have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2</a:t>
            </a:r>
            <a:r>
              <a:rPr sz="1400" spc="-5" dirty="0">
                <a:latin typeface="Arial MT"/>
                <a:cs typeface="Arial MT"/>
              </a:rPr>
              <a:t> wallets,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feel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free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move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assets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from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one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wallet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another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demonstration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students.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312" y="4753152"/>
            <a:ext cx="497522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5" dirty="0">
                <a:latin typeface="Arial"/>
                <a:cs typeface="Arial"/>
              </a:rPr>
              <a:t>*NOTE</a:t>
            </a:r>
            <a:r>
              <a:rPr sz="900" spc="-5" dirty="0">
                <a:latin typeface="Arial MT"/>
                <a:cs typeface="Arial MT"/>
              </a:rPr>
              <a:t>: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browser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cannot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be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synchronized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with</a:t>
            </a:r>
            <a:r>
              <a:rPr sz="900" spc="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IE</a:t>
            </a:r>
            <a:r>
              <a:rPr sz="900" spc="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faculty</a:t>
            </a:r>
            <a:r>
              <a:rPr sz="900" spc="-1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account,</a:t>
            </a:r>
            <a:r>
              <a:rPr sz="900" spc="-25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as</a:t>
            </a:r>
            <a:r>
              <a:rPr sz="900" dirty="0">
                <a:latin typeface="Arial MT"/>
                <a:cs typeface="Arial MT"/>
              </a:rPr>
              <a:t> it</a:t>
            </a:r>
            <a:r>
              <a:rPr sz="900" spc="-5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blocks</a:t>
            </a:r>
            <a:r>
              <a:rPr sz="900" spc="-20" dirty="0">
                <a:latin typeface="Arial MT"/>
                <a:cs typeface="Arial MT"/>
              </a:rPr>
              <a:t> </a:t>
            </a:r>
            <a:r>
              <a:rPr sz="900" dirty="0">
                <a:latin typeface="Arial MT"/>
                <a:cs typeface="Arial MT"/>
              </a:rPr>
              <a:t>installing</a:t>
            </a:r>
            <a:r>
              <a:rPr sz="900" spc="-30" dirty="0">
                <a:latin typeface="Arial MT"/>
                <a:cs typeface="Arial MT"/>
              </a:rPr>
              <a:t> </a:t>
            </a:r>
            <a:r>
              <a:rPr sz="900" spc="-5" dirty="0">
                <a:latin typeface="Arial MT"/>
                <a:cs typeface="Arial MT"/>
              </a:rPr>
              <a:t>extensions.</a:t>
            </a:r>
            <a:endParaRPr sz="9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4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419090" y="4843678"/>
            <a:ext cx="3662045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https://twitter.com/77MichaelR/status/1602015570701983746</a:t>
            </a:r>
            <a:endParaRPr sz="10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795" y="669086"/>
            <a:ext cx="8598408" cy="41861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0550" y="231775"/>
            <a:ext cx="1865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Token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Asset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Classes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79238" y="4861661"/>
            <a:ext cx="34829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  <a:hlinkClick r:id="rId3"/>
              </a:rPr>
              <a:t>https://legalnodes.com/article/token-types-legal-status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2476" cy="5143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92" y="0"/>
            <a:ext cx="9055735" cy="5143500"/>
          </a:xfrm>
          <a:custGeom>
            <a:avLst/>
            <a:gdLst/>
            <a:ahLst/>
            <a:cxnLst/>
            <a:rect l="l" t="t" r="r" b="b"/>
            <a:pathLst>
              <a:path w="9055735" h="5143500">
                <a:moveTo>
                  <a:pt x="0" y="5143500"/>
                </a:moveTo>
                <a:lnTo>
                  <a:pt x="9055608" y="5143500"/>
                </a:lnTo>
                <a:lnTo>
                  <a:pt x="9055608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780" y="0"/>
            <a:ext cx="8090916" cy="514349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58283" y="4864100"/>
            <a:ext cx="382142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MT"/>
                <a:cs typeface="Arial MT"/>
                <a:hlinkClick r:id="rId3"/>
              </a:rPr>
              <a:t>https://youyaa.com/web3-so-far-and-predictions/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392" y="0"/>
            <a:ext cx="9055735" cy="5143500"/>
          </a:xfrm>
          <a:custGeom>
            <a:avLst/>
            <a:gdLst/>
            <a:ahLst/>
            <a:cxnLst/>
            <a:rect l="l" t="t" r="r" b="b"/>
            <a:pathLst>
              <a:path w="9055735" h="5143500">
                <a:moveTo>
                  <a:pt x="0" y="5143500"/>
                </a:moveTo>
                <a:lnTo>
                  <a:pt x="9055608" y="5143500"/>
                </a:lnTo>
                <a:lnTo>
                  <a:pt x="9055608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F5F5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8900" cy="5143500"/>
          </a:xfrm>
          <a:custGeom>
            <a:avLst/>
            <a:gdLst/>
            <a:ahLst/>
            <a:cxnLst/>
            <a:rect l="l" t="t" r="r" b="b"/>
            <a:pathLst>
              <a:path w="88900" h="5143500">
                <a:moveTo>
                  <a:pt x="88392" y="5143498"/>
                </a:moveTo>
                <a:lnTo>
                  <a:pt x="88392" y="0"/>
                </a:lnTo>
                <a:lnTo>
                  <a:pt x="0" y="0"/>
                </a:lnTo>
                <a:lnTo>
                  <a:pt x="0" y="5143498"/>
                </a:lnTo>
                <a:lnTo>
                  <a:pt x="88392" y="5143498"/>
                </a:lnTo>
                <a:close/>
              </a:path>
            </a:pathLst>
          </a:custGeom>
          <a:solidFill>
            <a:srgbClr val="1534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550" y="230251"/>
            <a:ext cx="7789545" cy="6375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evolution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of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 web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is</a:t>
            </a:r>
            <a:r>
              <a:rPr sz="2000" b="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delivering</a:t>
            </a:r>
            <a:r>
              <a:rPr sz="20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0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new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status</a:t>
            </a:r>
            <a:r>
              <a:rPr sz="2000" b="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quo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000" b="0" spc="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users,</a:t>
            </a:r>
            <a:r>
              <a:rPr sz="20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designing </a:t>
            </a:r>
            <a:r>
              <a:rPr sz="2000" b="0" spc="-4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valuable</a:t>
            </a:r>
            <a:r>
              <a:rPr sz="2000" b="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experiences</a:t>
            </a:r>
            <a:r>
              <a:rPr sz="2000" b="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dirty="0">
                <a:solidFill>
                  <a:srgbClr val="000000"/>
                </a:solidFill>
                <a:latin typeface="Calibri"/>
                <a:cs typeface="Calibri"/>
              </a:rPr>
              <a:t>at each innovation</a:t>
            </a:r>
            <a:r>
              <a:rPr sz="2000" b="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b="0" spc="-5" dirty="0">
                <a:solidFill>
                  <a:srgbClr val="000000"/>
                </a:solidFill>
                <a:latin typeface="Calibri"/>
                <a:cs typeface="Calibri"/>
              </a:rPr>
              <a:t>wave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109470"/>
            <a:ext cx="7467600" cy="402031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83811" y="4849774"/>
            <a:ext cx="42297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  <a:hlinkClick r:id="rId3"/>
              </a:rPr>
              <a:t>https://businesstechguides.co/what-is-the-web3-stack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1708</Words>
  <Application>Microsoft Office PowerPoint</Application>
  <PresentationFormat>On-screen Show (16:9)</PresentationFormat>
  <Paragraphs>154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-apple-system</vt:lpstr>
      <vt:lpstr>Arial</vt:lpstr>
      <vt:lpstr>Arial Black</vt:lpstr>
      <vt:lpstr>Arial MT</vt:lpstr>
      <vt:lpstr>Calibri</vt:lpstr>
      <vt:lpstr>Office Theme</vt:lpstr>
      <vt:lpstr>Web3</vt:lpstr>
      <vt:lpstr>PowerPoint Presentation</vt:lpstr>
      <vt:lpstr>What Is Web3?</vt:lpstr>
      <vt:lpstr>Digital asset tokenization is the process whereby ownership rights of an asset are represented as digital tokens and stored on a blockchain.</vt:lpstr>
      <vt:lpstr>PowerPoint Presentation</vt:lpstr>
      <vt:lpstr>PowerPoint Presentation</vt:lpstr>
      <vt:lpstr>PowerPoint Presentation</vt:lpstr>
      <vt:lpstr>PowerPoint Presentation</vt:lpstr>
      <vt:lpstr>The evolution of the web is delivering a new status quo for users, designing  valuable experiences at each innovation wave</vt:lpstr>
      <vt:lpstr>PowerPoint Presentation</vt:lpstr>
      <vt:lpstr>Core Ideas in Web3</vt:lpstr>
      <vt:lpstr>PowerPoint Presentation</vt:lpstr>
      <vt:lpstr>The Web3 Tech Stack</vt:lpstr>
      <vt:lpstr>The Ethereum Ecosystem for the Web 3.0</vt:lpstr>
      <vt:lpstr>Multiple use cases evolve to Web3 in the form of dApps</vt:lpstr>
      <vt:lpstr>Browser</vt:lpstr>
      <vt:lpstr>Storage</vt:lpstr>
      <vt:lpstr>Video calls</vt:lpstr>
      <vt:lpstr>Operating Systems</vt:lpstr>
      <vt:lpstr>Social Networks</vt:lpstr>
      <vt:lpstr>Messaging</vt:lpstr>
      <vt:lpstr>Remote Jobs</vt:lpstr>
      <vt:lpstr>Multiple use cases evolve to Web3 in the form of dApps</vt:lpstr>
      <vt:lpstr>PowerPoint Presentation</vt:lpstr>
      <vt:lpstr>Decentralized Finance (DeFi)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Tokenization is the perfect incentive for open source projects</vt:lpstr>
      <vt:lpstr>What are DAOs (Decentralized Autonomous Organizations)</vt:lpstr>
      <vt:lpstr>PowerPoint Presentation</vt:lpstr>
      <vt:lpstr>PowerPoint Presentation</vt:lpstr>
      <vt:lpstr>Workshop</vt:lpstr>
      <vt:lpstr>Let’s create a wallet.</vt:lpstr>
      <vt:lpstr>Instructions</vt:lpstr>
      <vt:lpstr>Instructions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Web3</dc:title>
  <cp:lastModifiedBy>Manoel Fernando Alonso Gadi</cp:lastModifiedBy>
  <cp:revision>4</cp:revision>
  <dcterms:created xsi:type="dcterms:W3CDTF">2024-01-26T11:09:29Z</dcterms:created>
  <dcterms:modified xsi:type="dcterms:W3CDTF">2024-01-26T11:54:05Z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2023-08-22T00:00:00Z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2024-01-26T00:00:00Z</vt:filetime>
  </property>
</Properties>
</file>